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handoutMasterIdLst>
    <p:handoutMasterId r:id="rId20"/>
  </p:handoutMasterIdLst>
  <p:sldIdLst>
    <p:sldId id="266" r:id="rId5"/>
    <p:sldId id="264" r:id="rId6"/>
    <p:sldId id="263" r:id="rId7"/>
    <p:sldId id="267" r:id="rId8"/>
    <p:sldId id="270" r:id="rId9"/>
    <p:sldId id="269" r:id="rId10"/>
    <p:sldId id="271" r:id="rId11"/>
    <p:sldId id="272" r:id="rId12"/>
    <p:sldId id="274" r:id="rId13"/>
    <p:sldId id="265" r:id="rId14"/>
    <p:sldId id="256" r:id="rId15"/>
    <p:sldId id="257" r:id="rId16"/>
    <p:sldId id="258" r:id="rId17"/>
    <p:sldId id="261"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82" d="100"/>
          <a:sy n="82" d="100"/>
        </p:scale>
        <p:origin x="720" y="58"/>
      </p:cViewPr>
      <p:guideLst/>
    </p:cSldViewPr>
  </p:slideViewPr>
  <p:outlineViewPr>
    <p:cViewPr>
      <p:scale>
        <a:sx n="33" d="100"/>
        <a:sy n="33" d="100"/>
      </p:scale>
      <p:origin x="0" y="-16109"/>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69EAF7-064C-439A-AC9B-FD5C0AF82D9B}"/>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2F540588-4EC2-4A3F-B3C4-B5044EAA3DAC}"/>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78B53C10-73C9-44D3-A3E4-FA7C35D6A04A}" type="datetimeFigureOut">
              <a:rPr lang="en-US" smtClean="0"/>
              <a:t>2/18/2022</a:t>
            </a:fld>
            <a:endParaRPr lang="en-US"/>
          </a:p>
        </p:txBody>
      </p:sp>
      <p:sp>
        <p:nvSpPr>
          <p:cNvPr id="4" name="Footer Placeholder 3">
            <a:extLst>
              <a:ext uri="{FF2B5EF4-FFF2-40B4-BE49-F238E27FC236}">
                <a16:creationId xmlns:a16="http://schemas.microsoft.com/office/drawing/2014/main" id="{6315F059-8569-4DB6-B488-766520CED9B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67F356-1307-486F-B724-96F3F07B18C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6D8F37A-6DE4-4EB7-B83C-A0E25E02E642}" type="slidenum">
              <a:rPr lang="en-US" smtClean="0"/>
              <a:t>‹#›</a:t>
            </a:fld>
            <a:endParaRPr lang="en-US"/>
          </a:p>
        </p:txBody>
      </p:sp>
    </p:spTree>
    <p:extLst>
      <p:ext uri="{BB962C8B-B14F-4D97-AF65-F5344CB8AC3E}">
        <p14:creationId xmlns:p14="http://schemas.microsoft.com/office/powerpoint/2010/main" val="3381913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DEF34C9-DB37-4D33-A651-315C0A0BFA13}" type="datetimeFigureOut">
              <a:rPr lang="en-US" smtClean="0"/>
              <a:t>2/18/2022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122845F-DDAE-480E-9C37-60B4578566BA}" type="slidenum">
              <a:rPr lang="en-US" smtClean="0"/>
              <a:t>‹#›</a:t>
            </a:fld>
            <a:endParaRPr lang="en-US"/>
          </a:p>
        </p:txBody>
      </p:sp>
    </p:spTree>
    <p:extLst>
      <p:ext uri="{BB962C8B-B14F-4D97-AF65-F5344CB8AC3E}">
        <p14:creationId xmlns:p14="http://schemas.microsoft.com/office/powerpoint/2010/main" val="165429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2845F-DDAE-480E-9C37-60B4578566BA}" type="slidenum">
              <a:rPr lang="en-US" smtClean="0"/>
              <a:t>3</a:t>
            </a:fld>
            <a:endParaRPr lang="en-US"/>
          </a:p>
        </p:txBody>
      </p:sp>
    </p:spTree>
    <p:extLst>
      <p:ext uri="{BB962C8B-B14F-4D97-AF65-F5344CB8AC3E}">
        <p14:creationId xmlns:p14="http://schemas.microsoft.com/office/powerpoint/2010/main" val="264620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2845F-DDAE-480E-9C37-60B4578566BA}" type="slidenum">
              <a:rPr lang="en-US" smtClean="0"/>
              <a:t>14</a:t>
            </a:fld>
            <a:endParaRPr lang="en-US"/>
          </a:p>
        </p:txBody>
      </p:sp>
    </p:spTree>
    <p:extLst>
      <p:ext uri="{BB962C8B-B14F-4D97-AF65-F5344CB8AC3E}">
        <p14:creationId xmlns:p14="http://schemas.microsoft.com/office/powerpoint/2010/main" val="107652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E4ED5D-739D-451A-B650-0D03C6D44CAB}" type="datetime1">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397351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CF1E4-69CA-413B-A05B-C4C1C1F5377D}" type="datetime1">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309897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59C7-20F7-4C68-AB3F-AFBA3FFDE83F}" type="datetime1">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6605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37B22-C195-44ED-A56F-AB94A2DE1E5E}" type="datetime1">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135146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B20929-B178-451C-9B92-39D7C618E37C}" type="datetime1">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365796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9993E2-E450-4DE4-B9B4-97B3398CC51C}" type="datetime1">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248664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9E64A6-63A8-447C-9A6B-17AAC6E80519}" type="datetime1">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411095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1C4C4D-6AE7-4968-9775-6865D2866917}" type="datetime1">
              <a:rPr lang="en-US" smtClean="0"/>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231046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26981-4383-409E-92B2-DDD0AC669758}" type="datetime1">
              <a:rPr lang="en-US" smtClean="0"/>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400629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6340A0-0DA6-4393-92FE-6AD64FD44E16}" type="datetime1">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394198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39B7D1-C65E-44EF-A41A-C08C7EEB5912}" type="datetime1">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9FB-1ECE-44FA-BEE7-1DDE779D0F8B}" type="slidenum">
              <a:rPr lang="en-US" smtClean="0"/>
              <a:t>‹#›</a:t>
            </a:fld>
            <a:endParaRPr lang="en-US"/>
          </a:p>
        </p:txBody>
      </p:sp>
    </p:spTree>
    <p:extLst>
      <p:ext uri="{BB962C8B-B14F-4D97-AF65-F5344CB8AC3E}">
        <p14:creationId xmlns:p14="http://schemas.microsoft.com/office/powerpoint/2010/main" val="53742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2DB7D-95C7-4BBC-BC81-CD0272F51FB6}" type="datetime1">
              <a:rPr lang="en-US" smtClean="0"/>
              <a:t>2/18/2022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499FB-1ECE-44FA-BEE7-1DDE779D0F8B}" type="slidenum">
              <a:rPr lang="en-US" smtClean="0"/>
              <a:t>‹#›</a:t>
            </a:fld>
            <a:endParaRPr lang="en-US"/>
          </a:p>
        </p:txBody>
      </p:sp>
    </p:spTree>
    <p:extLst>
      <p:ext uri="{BB962C8B-B14F-4D97-AF65-F5344CB8AC3E}">
        <p14:creationId xmlns:p14="http://schemas.microsoft.com/office/powerpoint/2010/main" val="40399154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1CE342-89DB-4ECD-BE0C-E25F634F9BE8}"/>
              </a:ext>
            </a:extLst>
          </p:cNvPr>
          <p:cNvSpPr>
            <a:spLocks noGrp="1"/>
          </p:cNvSpPr>
          <p:nvPr>
            <p:ph type="ctrTitle"/>
          </p:nvPr>
        </p:nvSpPr>
        <p:spPr/>
        <p:txBody>
          <a:bodyPr>
            <a:normAutofit fontScale="90000"/>
          </a:bodyPr>
          <a:lstStyle/>
          <a:p>
            <a:r>
              <a:rPr lang="en-US" dirty="0"/>
              <a:t>Informational Hearing </a:t>
            </a:r>
            <a:br>
              <a:rPr lang="en-US" dirty="0"/>
            </a:br>
            <a:r>
              <a:rPr lang="en-US" dirty="0"/>
              <a:t>Strafford Town Meeting</a:t>
            </a:r>
            <a:br>
              <a:rPr lang="en-US" dirty="0"/>
            </a:br>
            <a:endParaRPr lang="en-US" dirty="0"/>
          </a:p>
        </p:txBody>
      </p:sp>
      <p:sp>
        <p:nvSpPr>
          <p:cNvPr id="8" name="Subtitle 7">
            <a:extLst>
              <a:ext uri="{FF2B5EF4-FFF2-40B4-BE49-F238E27FC236}">
                <a16:creationId xmlns:a16="http://schemas.microsoft.com/office/drawing/2014/main" id="{5F49A8C8-A275-4E02-AA2C-B6F49EBD30C4}"/>
              </a:ext>
            </a:extLst>
          </p:cNvPr>
          <p:cNvSpPr>
            <a:spLocks noGrp="1"/>
          </p:cNvSpPr>
          <p:nvPr>
            <p:ph type="subTitle" idx="1"/>
          </p:nvPr>
        </p:nvSpPr>
        <p:spPr/>
        <p:txBody>
          <a:bodyPr>
            <a:normAutofit/>
          </a:bodyPr>
          <a:lstStyle/>
          <a:p>
            <a:r>
              <a:rPr lang="en-US" sz="3200" dirty="0"/>
              <a:t>February 19, 2022</a:t>
            </a:r>
          </a:p>
        </p:txBody>
      </p:sp>
      <p:sp>
        <p:nvSpPr>
          <p:cNvPr id="2" name="Slide Number Placeholder 1">
            <a:extLst>
              <a:ext uri="{FF2B5EF4-FFF2-40B4-BE49-F238E27FC236}">
                <a16:creationId xmlns:a16="http://schemas.microsoft.com/office/drawing/2014/main" id="{D515FA97-5079-4D27-BE1C-3FAFA9C9AB73}"/>
              </a:ext>
            </a:extLst>
          </p:cNvPr>
          <p:cNvSpPr>
            <a:spLocks noGrp="1"/>
          </p:cNvSpPr>
          <p:nvPr>
            <p:ph type="sldNum" sz="quarter" idx="12"/>
          </p:nvPr>
        </p:nvSpPr>
        <p:spPr/>
        <p:txBody>
          <a:bodyPr/>
          <a:lstStyle/>
          <a:p>
            <a:fld id="{A3E499FB-1ECE-44FA-BEE7-1DDE779D0F8B}" type="slidenum">
              <a:rPr lang="en-US" smtClean="0"/>
              <a:t>1</a:t>
            </a:fld>
            <a:endParaRPr lang="en-US"/>
          </a:p>
        </p:txBody>
      </p:sp>
    </p:spTree>
    <p:extLst>
      <p:ext uri="{BB962C8B-B14F-4D97-AF65-F5344CB8AC3E}">
        <p14:creationId xmlns:p14="http://schemas.microsoft.com/office/powerpoint/2010/main" val="3983526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75DFB-CBD9-43E8-B128-1D971CE0554E}"/>
              </a:ext>
            </a:extLst>
          </p:cNvPr>
          <p:cNvSpPr>
            <a:spLocks noGrp="1"/>
          </p:cNvSpPr>
          <p:nvPr>
            <p:ph idx="1"/>
          </p:nvPr>
        </p:nvSpPr>
        <p:spPr>
          <a:xfrm>
            <a:off x="838200" y="1229360"/>
            <a:ext cx="10515600" cy="4947603"/>
          </a:xfrm>
        </p:spPr>
        <p:txBody>
          <a:bodyPr/>
          <a:lstStyle/>
          <a:p>
            <a:pPr marL="0" marR="0" indent="0">
              <a:spcBef>
                <a:spcPts val="0"/>
              </a:spcBef>
              <a:spcAft>
                <a:spcPts val="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Article 6:</a:t>
            </a:r>
            <a:r>
              <a:rPr lang="en-US" dirty="0">
                <a:effectLst/>
                <a:latin typeface="Calibri" panose="020F0502020204030204" pitchFamily="34" charset="0"/>
                <a:ea typeface="Calibri" panose="020F0502020204030204" pitchFamily="34" charset="0"/>
                <a:cs typeface="Calibri" panose="020F0502020204030204" pitchFamily="34" charset="0"/>
              </a:rPr>
              <a:t> Shall the Town vote to extend the tax-exempt status of the Barrett Hall real property for five (5) additional years.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Article 7:</a:t>
            </a:r>
            <a:r>
              <a:rPr lang="en-US" dirty="0">
                <a:effectLst/>
                <a:latin typeface="Calibri" panose="020F0502020204030204" pitchFamily="34" charset="0"/>
                <a:ea typeface="Calibri" panose="020F0502020204030204" pitchFamily="34" charset="0"/>
                <a:cs typeface="Calibri" panose="020F0502020204030204" pitchFamily="34" charset="0"/>
              </a:rPr>
              <a:t>  Shall the Town vote to extend the tax-exempt status of the Strafford Firemen’s Association real property for five (5) additional years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Article 8:  </a:t>
            </a:r>
            <a:r>
              <a:rPr lang="en-US" dirty="0">
                <a:effectLst/>
                <a:latin typeface="Calibri" panose="020F0502020204030204" pitchFamily="34" charset="0"/>
                <a:ea typeface="Calibri" panose="020F0502020204030204" pitchFamily="34" charset="0"/>
                <a:cs typeface="Times New Roman" panose="02020603050405020304" pitchFamily="18" charset="0"/>
              </a:rPr>
              <a:t>Shall the Town of Strafford place $4,800 in the Pocket Park fund annually, beginning in FY 2022, to preserve the beauty and utility of the Pocket Park now and into the future?</a:t>
            </a:r>
          </a:p>
        </p:txBody>
      </p:sp>
      <p:sp>
        <p:nvSpPr>
          <p:cNvPr id="2" name="Slide Number Placeholder 1">
            <a:extLst>
              <a:ext uri="{FF2B5EF4-FFF2-40B4-BE49-F238E27FC236}">
                <a16:creationId xmlns:a16="http://schemas.microsoft.com/office/drawing/2014/main" id="{40A0A7AD-6152-4219-91FB-1F6694E0D408}"/>
              </a:ext>
            </a:extLst>
          </p:cNvPr>
          <p:cNvSpPr>
            <a:spLocks noGrp="1"/>
          </p:cNvSpPr>
          <p:nvPr>
            <p:ph type="sldNum" sz="quarter" idx="12"/>
          </p:nvPr>
        </p:nvSpPr>
        <p:spPr/>
        <p:txBody>
          <a:bodyPr/>
          <a:lstStyle/>
          <a:p>
            <a:fld id="{A3E499FB-1ECE-44FA-BEE7-1DDE779D0F8B}" type="slidenum">
              <a:rPr lang="en-US" smtClean="0"/>
              <a:t>10</a:t>
            </a:fld>
            <a:endParaRPr lang="en-US"/>
          </a:p>
        </p:txBody>
      </p:sp>
    </p:spTree>
    <p:extLst>
      <p:ext uri="{BB962C8B-B14F-4D97-AF65-F5344CB8AC3E}">
        <p14:creationId xmlns:p14="http://schemas.microsoft.com/office/powerpoint/2010/main" val="171171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108BA-58C6-4F94-8A17-8028D862E2D5}"/>
              </a:ext>
            </a:extLst>
          </p:cNvPr>
          <p:cNvSpPr>
            <a:spLocks noGrp="1"/>
          </p:cNvSpPr>
          <p:nvPr>
            <p:ph type="ctrTitle"/>
          </p:nvPr>
        </p:nvSpPr>
        <p:spPr>
          <a:xfrm>
            <a:off x="1205345" y="1122363"/>
            <a:ext cx="9462655" cy="2387600"/>
          </a:xfrm>
        </p:spPr>
        <p:txBody>
          <a:bodyPr>
            <a:normAutofit/>
          </a:bodyPr>
          <a:lstStyle/>
          <a:p>
            <a:pPr marL="0" marR="0" algn="l">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Article 9:</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Shall the voters authorize the selectboard to purchase 7 Justin Morrill Mem Highway (the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Tilles</a:t>
            </a:r>
            <a:r>
              <a:rPr lang="en-US" sz="2800" dirty="0">
                <a:effectLst/>
                <a:latin typeface="Calibri" panose="020F0502020204030204" pitchFamily="34" charset="0"/>
                <a:ea typeface="Calibri" panose="020F0502020204030204" pitchFamily="34" charset="0"/>
                <a:cs typeface="Times New Roman" panose="02020603050405020304" pitchFamily="18" charset="0"/>
              </a:rPr>
              <a:t> property) for $300,000, contingent on a feasibility study determining that the site is suitable for the town office?</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Slide Number Placeholder 2">
            <a:extLst>
              <a:ext uri="{FF2B5EF4-FFF2-40B4-BE49-F238E27FC236}">
                <a16:creationId xmlns:a16="http://schemas.microsoft.com/office/drawing/2014/main" id="{68444B4F-DB71-44E2-913E-A384729E203F}"/>
              </a:ext>
            </a:extLst>
          </p:cNvPr>
          <p:cNvSpPr>
            <a:spLocks noGrp="1"/>
          </p:cNvSpPr>
          <p:nvPr>
            <p:ph type="sldNum" sz="quarter" idx="12"/>
          </p:nvPr>
        </p:nvSpPr>
        <p:spPr/>
        <p:txBody>
          <a:bodyPr/>
          <a:lstStyle/>
          <a:p>
            <a:fld id="{A3E499FB-1ECE-44FA-BEE7-1DDE779D0F8B}" type="slidenum">
              <a:rPr lang="en-US" smtClean="0"/>
              <a:t>11</a:t>
            </a:fld>
            <a:endParaRPr lang="en-US"/>
          </a:p>
        </p:txBody>
      </p:sp>
    </p:spTree>
    <p:extLst>
      <p:ext uri="{BB962C8B-B14F-4D97-AF65-F5344CB8AC3E}">
        <p14:creationId xmlns:p14="http://schemas.microsoft.com/office/powerpoint/2010/main" val="55225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E52EC-2706-485E-B0CB-1822F04D9D0C}"/>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7A00EA0A-1B0C-4A1B-BA84-A9D54AEE4F27}"/>
              </a:ext>
            </a:extLst>
          </p:cNvPr>
          <p:cNvSpPr>
            <a:spLocks noGrp="1"/>
          </p:cNvSpPr>
          <p:nvPr>
            <p:ph idx="1"/>
          </p:nvPr>
        </p:nvSpPr>
        <p:spPr/>
        <p:txBody>
          <a:bodyPr>
            <a:normAutofit lnSpcReduction="10000"/>
          </a:bodyPr>
          <a:lstStyle/>
          <a:p>
            <a:r>
              <a:rPr lang="en-US" dirty="0"/>
              <a:t>Current town office is too small and is in desperate need of repair.</a:t>
            </a:r>
          </a:p>
          <a:p>
            <a:r>
              <a:rPr lang="en-US" dirty="0"/>
              <a:t>The repairs are expensive and will leave the town with a building that is still woefully inadequate</a:t>
            </a:r>
          </a:p>
          <a:p>
            <a:r>
              <a:rPr lang="en-US" dirty="0"/>
              <a:t>Selectboard has investigated expanding/improving the building but has determined that it will be more cost effective to build or renovate a different building. </a:t>
            </a:r>
          </a:p>
          <a:p>
            <a:r>
              <a:rPr lang="en-US" dirty="0"/>
              <a:t>Town Office Planning Committee looked at various town-owned parcels and found none to be suitable</a:t>
            </a:r>
          </a:p>
          <a:p>
            <a:r>
              <a:rPr lang="en-US" dirty="0"/>
              <a:t>The </a:t>
            </a:r>
            <a:r>
              <a:rPr lang="en-US" dirty="0" err="1"/>
              <a:t>Tilles</a:t>
            </a:r>
            <a:r>
              <a:rPr lang="en-US" dirty="0"/>
              <a:t> property has since become available and seems to offer one of the few feasible and affordable options in either village</a:t>
            </a:r>
          </a:p>
          <a:p>
            <a:endParaRPr lang="en-US" dirty="0"/>
          </a:p>
          <a:p>
            <a:endParaRPr lang="en-US" dirty="0"/>
          </a:p>
        </p:txBody>
      </p:sp>
      <p:sp>
        <p:nvSpPr>
          <p:cNvPr id="4" name="Slide Number Placeholder 3">
            <a:extLst>
              <a:ext uri="{FF2B5EF4-FFF2-40B4-BE49-F238E27FC236}">
                <a16:creationId xmlns:a16="http://schemas.microsoft.com/office/drawing/2014/main" id="{42747588-8693-4FEC-AC67-14B33BC53473}"/>
              </a:ext>
            </a:extLst>
          </p:cNvPr>
          <p:cNvSpPr>
            <a:spLocks noGrp="1"/>
          </p:cNvSpPr>
          <p:nvPr>
            <p:ph type="sldNum" sz="quarter" idx="12"/>
          </p:nvPr>
        </p:nvSpPr>
        <p:spPr/>
        <p:txBody>
          <a:bodyPr/>
          <a:lstStyle/>
          <a:p>
            <a:fld id="{A3E499FB-1ECE-44FA-BEE7-1DDE779D0F8B}" type="slidenum">
              <a:rPr lang="en-US" smtClean="0"/>
              <a:t>12</a:t>
            </a:fld>
            <a:endParaRPr lang="en-US"/>
          </a:p>
        </p:txBody>
      </p:sp>
    </p:spTree>
    <p:extLst>
      <p:ext uri="{BB962C8B-B14F-4D97-AF65-F5344CB8AC3E}">
        <p14:creationId xmlns:p14="http://schemas.microsoft.com/office/powerpoint/2010/main" val="2000614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5BF9-0490-43DB-B7F8-69CB84711998}"/>
              </a:ext>
            </a:extLst>
          </p:cNvPr>
          <p:cNvSpPr>
            <a:spLocks noGrp="1"/>
          </p:cNvSpPr>
          <p:nvPr>
            <p:ph type="title"/>
          </p:nvPr>
        </p:nvSpPr>
        <p:spPr/>
        <p:txBody>
          <a:bodyPr/>
          <a:lstStyle/>
          <a:p>
            <a:r>
              <a:rPr lang="en-US" dirty="0"/>
              <a:t>What is the plan?</a:t>
            </a:r>
          </a:p>
        </p:txBody>
      </p:sp>
      <p:sp>
        <p:nvSpPr>
          <p:cNvPr id="3" name="Content Placeholder 2">
            <a:extLst>
              <a:ext uri="{FF2B5EF4-FFF2-40B4-BE49-F238E27FC236}">
                <a16:creationId xmlns:a16="http://schemas.microsoft.com/office/drawing/2014/main" id="{2BAC4111-7EFD-4DFC-8645-D0A6526B48CD}"/>
              </a:ext>
            </a:extLst>
          </p:cNvPr>
          <p:cNvSpPr>
            <a:spLocks noGrp="1"/>
          </p:cNvSpPr>
          <p:nvPr>
            <p:ph idx="1"/>
          </p:nvPr>
        </p:nvSpPr>
        <p:spPr/>
        <p:txBody>
          <a:bodyPr/>
          <a:lstStyle/>
          <a:p>
            <a:r>
              <a:rPr lang="en-US" dirty="0"/>
              <a:t>Conduct a feasibility study to confirm suitability and develop a detailed renovation plan.  If the site is confirmed as suitable: </a:t>
            </a:r>
          </a:p>
          <a:p>
            <a:pPr lvl="1"/>
            <a:r>
              <a:rPr lang="en-US" sz="2800" dirty="0"/>
              <a:t>Undertake negotiations to purchase the property, </a:t>
            </a:r>
          </a:p>
          <a:p>
            <a:pPr lvl="1"/>
            <a:r>
              <a:rPr lang="en-US" sz="2800" dirty="0"/>
              <a:t>Move forward with sale of selected town-owned parcels that are not being used by the town; and </a:t>
            </a:r>
          </a:p>
          <a:p>
            <a:pPr lvl="1"/>
            <a:r>
              <a:rPr lang="en-US" sz="2800" dirty="0"/>
              <a:t>Undertake renovations over the next few years as funds are available and move office functions over as completion takes place, potentially in stages that allow minimal disruption to municipal services</a:t>
            </a:r>
          </a:p>
          <a:p>
            <a:endParaRPr lang="en-US" dirty="0"/>
          </a:p>
        </p:txBody>
      </p:sp>
      <p:sp>
        <p:nvSpPr>
          <p:cNvPr id="4" name="Slide Number Placeholder 3">
            <a:extLst>
              <a:ext uri="{FF2B5EF4-FFF2-40B4-BE49-F238E27FC236}">
                <a16:creationId xmlns:a16="http://schemas.microsoft.com/office/drawing/2014/main" id="{CFFE6B98-EC76-40DF-BC61-33861C50BB7E}"/>
              </a:ext>
            </a:extLst>
          </p:cNvPr>
          <p:cNvSpPr>
            <a:spLocks noGrp="1"/>
          </p:cNvSpPr>
          <p:nvPr>
            <p:ph type="sldNum" sz="quarter" idx="12"/>
          </p:nvPr>
        </p:nvSpPr>
        <p:spPr/>
        <p:txBody>
          <a:bodyPr/>
          <a:lstStyle/>
          <a:p>
            <a:fld id="{A3E499FB-1ECE-44FA-BEE7-1DDE779D0F8B}" type="slidenum">
              <a:rPr lang="en-US" smtClean="0"/>
              <a:t>13</a:t>
            </a:fld>
            <a:endParaRPr lang="en-US"/>
          </a:p>
        </p:txBody>
      </p:sp>
    </p:spTree>
    <p:extLst>
      <p:ext uri="{BB962C8B-B14F-4D97-AF65-F5344CB8AC3E}">
        <p14:creationId xmlns:p14="http://schemas.microsoft.com/office/powerpoint/2010/main" val="3685279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3A8B-49B5-42AC-B138-286EED288374}"/>
              </a:ext>
            </a:extLst>
          </p:cNvPr>
          <p:cNvSpPr>
            <a:spLocks noGrp="1"/>
          </p:cNvSpPr>
          <p:nvPr>
            <p:ph type="title"/>
          </p:nvPr>
        </p:nvSpPr>
        <p:spPr/>
        <p:txBody>
          <a:bodyPr/>
          <a:lstStyle/>
          <a:p>
            <a:r>
              <a:rPr lang="en-US" dirty="0"/>
              <a:t>How we would pay for it</a:t>
            </a:r>
          </a:p>
        </p:txBody>
      </p:sp>
      <p:sp>
        <p:nvSpPr>
          <p:cNvPr id="6" name="Content Placeholder 5">
            <a:extLst>
              <a:ext uri="{FF2B5EF4-FFF2-40B4-BE49-F238E27FC236}">
                <a16:creationId xmlns:a16="http://schemas.microsoft.com/office/drawing/2014/main" id="{23CDF4DC-31D0-45D6-8ADA-FC3E1D84FADC}"/>
              </a:ext>
            </a:extLst>
          </p:cNvPr>
          <p:cNvSpPr>
            <a:spLocks noGrp="1"/>
          </p:cNvSpPr>
          <p:nvPr>
            <p:ph idx="1"/>
          </p:nvPr>
        </p:nvSpPr>
        <p:spPr>
          <a:xfrm>
            <a:off x="661670" y="1856105"/>
            <a:ext cx="10515600" cy="4351338"/>
          </a:xfrm>
        </p:spPr>
        <p:txBody>
          <a:bodyPr/>
          <a:lstStyle/>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graphicFrame>
        <p:nvGraphicFramePr>
          <p:cNvPr id="7" name="Object 6">
            <a:extLst>
              <a:ext uri="{FF2B5EF4-FFF2-40B4-BE49-F238E27FC236}">
                <a16:creationId xmlns:a16="http://schemas.microsoft.com/office/drawing/2014/main" id="{30043631-3F4F-4921-BB85-0261E9DBAF9B}"/>
              </a:ext>
            </a:extLst>
          </p:cNvPr>
          <p:cNvGraphicFramePr>
            <a:graphicFrameLocks noChangeAspect="1"/>
          </p:cNvGraphicFramePr>
          <p:nvPr>
            <p:extLst>
              <p:ext uri="{D42A27DB-BD31-4B8C-83A1-F6EECF244321}">
                <p14:modId xmlns:p14="http://schemas.microsoft.com/office/powerpoint/2010/main" val="1702767918"/>
              </p:ext>
            </p:extLst>
          </p:nvPr>
        </p:nvGraphicFramePr>
        <p:xfrm>
          <a:off x="1106170" y="1440180"/>
          <a:ext cx="4229100" cy="3497263"/>
        </p:xfrm>
        <a:graphic>
          <a:graphicData uri="http://schemas.openxmlformats.org/presentationml/2006/ole">
            <mc:AlternateContent xmlns:mc="http://schemas.openxmlformats.org/markup-compatibility/2006">
              <mc:Choice xmlns:v="urn:schemas-microsoft-com:vml" Requires="v">
                <p:oleObj spid="_x0000_s1031" name="Worksheet" r:id="rId4" imgW="4229085" imgH="3497818" progId="Excel.Sheet.12">
                  <p:embed/>
                </p:oleObj>
              </mc:Choice>
              <mc:Fallback>
                <p:oleObj name="Worksheet" r:id="rId4" imgW="4229085" imgH="3497818" progId="Excel.Sheet.12">
                  <p:embed/>
                  <p:pic>
                    <p:nvPicPr>
                      <p:cNvPr id="0" name=""/>
                      <p:cNvPicPr/>
                      <p:nvPr/>
                    </p:nvPicPr>
                    <p:blipFill>
                      <a:blip r:embed="rId5"/>
                      <a:stretch>
                        <a:fillRect/>
                      </a:stretch>
                    </p:blipFill>
                    <p:spPr>
                      <a:xfrm>
                        <a:off x="1106170" y="1440180"/>
                        <a:ext cx="4229100" cy="3497263"/>
                      </a:xfrm>
                      <a:prstGeom prst="rect">
                        <a:avLst/>
                      </a:prstGeom>
                    </p:spPr>
                  </p:pic>
                </p:oleObj>
              </mc:Fallback>
            </mc:AlternateContent>
          </a:graphicData>
        </a:graphic>
      </p:graphicFrame>
      <p:graphicFrame>
        <p:nvGraphicFramePr>
          <p:cNvPr id="9" name="Table 8">
            <a:extLst>
              <a:ext uri="{FF2B5EF4-FFF2-40B4-BE49-F238E27FC236}">
                <a16:creationId xmlns:a16="http://schemas.microsoft.com/office/drawing/2014/main" id="{5B269A78-DE6A-4C82-82D0-D5178731C6F7}"/>
              </a:ext>
            </a:extLst>
          </p:cNvPr>
          <p:cNvGraphicFramePr>
            <a:graphicFrameLocks noGrp="1"/>
          </p:cNvGraphicFramePr>
          <p:nvPr>
            <p:extLst>
              <p:ext uri="{D42A27DB-BD31-4B8C-83A1-F6EECF244321}">
                <p14:modId xmlns:p14="http://schemas.microsoft.com/office/powerpoint/2010/main" val="1697152773"/>
              </p:ext>
            </p:extLst>
          </p:nvPr>
        </p:nvGraphicFramePr>
        <p:xfrm>
          <a:off x="1106170" y="5187781"/>
          <a:ext cx="3638550" cy="1019660"/>
        </p:xfrm>
        <a:graphic>
          <a:graphicData uri="http://schemas.openxmlformats.org/drawingml/2006/table">
            <a:tbl>
              <a:tblPr/>
              <a:tblGrid>
                <a:gridCol w="3638550">
                  <a:extLst>
                    <a:ext uri="{9D8B030D-6E8A-4147-A177-3AD203B41FA5}">
                      <a16:colId xmlns:a16="http://schemas.microsoft.com/office/drawing/2014/main" val="1025316229"/>
                    </a:ext>
                  </a:extLst>
                </a:gridCol>
              </a:tblGrid>
              <a:tr h="175260">
                <a:tc>
                  <a:txBody>
                    <a:bodyPr/>
                    <a:lstStyle/>
                    <a:p>
                      <a:pPr algn="l" fontAlgn="b"/>
                      <a:r>
                        <a:rPr lang="en-US" sz="1100" b="1" i="0" u="none" strike="noStrike">
                          <a:solidFill>
                            <a:srgbClr val="000000"/>
                          </a:solidFill>
                          <a:effectLst/>
                          <a:latin typeface="Calibri" panose="020F0502020204030204" pitchFamily="34" charset="0"/>
                        </a:rPr>
                        <a:t>Town Owned Properties</a:t>
                      </a:r>
                    </a:p>
                  </a:txBody>
                  <a:tcPr marL="7620" marR="7620" marT="7620" marB="0" anchor="b">
                    <a:lnL>
                      <a:noFill/>
                    </a:lnL>
                    <a:lnR>
                      <a:noFill/>
                    </a:lnR>
                    <a:lnT>
                      <a:noFill/>
                    </a:lnT>
                    <a:lnB>
                      <a:noFill/>
                    </a:lnB>
                  </a:tcPr>
                </a:tc>
                <a:extLst>
                  <a:ext uri="{0D108BD9-81ED-4DB2-BD59-A6C34878D82A}">
                    <a16:rowId xmlns:a16="http://schemas.microsoft.com/office/drawing/2014/main" val="1509871356"/>
                  </a:ext>
                </a:extLst>
              </a:tr>
              <a:tr h="318620">
                <a:tc>
                  <a:txBody>
                    <a:bodyPr/>
                    <a:lstStyle/>
                    <a:p>
                      <a:pPr algn="l" fontAlgn="b"/>
                      <a:r>
                        <a:rPr lang="en-US" sz="1100" b="0" i="0" u="none" strike="noStrike" dirty="0">
                          <a:solidFill>
                            <a:srgbClr val="000000"/>
                          </a:solidFill>
                          <a:effectLst/>
                          <a:latin typeface="Calibri" panose="020F0502020204030204" pitchFamily="34" charset="0"/>
                        </a:rPr>
                        <a:t>Miller Pond Rd .5 acres** </a:t>
                      </a:r>
                    </a:p>
                  </a:txBody>
                  <a:tcPr marL="7620" marR="7620" marT="7620" marB="0" anchor="b">
                    <a:lnL>
                      <a:noFill/>
                    </a:lnL>
                    <a:lnR>
                      <a:noFill/>
                    </a:lnR>
                    <a:lnT>
                      <a:noFill/>
                    </a:lnT>
                    <a:lnB>
                      <a:noFill/>
                    </a:lnB>
                  </a:tcPr>
                </a:tc>
                <a:extLst>
                  <a:ext uri="{0D108BD9-81ED-4DB2-BD59-A6C34878D82A}">
                    <a16:rowId xmlns:a16="http://schemas.microsoft.com/office/drawing/2014/main" val="2814455232"/>
                  </a:ext>
                </a:extLst>
              </a:tr>
              <a:tr h="175260">
                <a:tc>
                  <a:txBody>
                    <a:bodyPr/>
                    <a:lstStyle/>
                    <a:p>
                      <a:pPr algn="l" fontAlgn="b"/>
                      <a:r>
                        <a:rPr lang="en-US" sz="1100" b="0" i="0" u="none" strike="noStrike">
                          <a:solidFill>
                            <a:srgbClr val="000000"/>
                          </a:solidFill>
                          <a:effectLst/>
                          <a:latin typeface="Calibri" panose="020F0502020204030204" pitchFamily="34" charset="0"/>
                        </a:rPr>
                        <a:t>Blanchard Rd .82 acres</a:t>
                      </a:r>
                    </a:p>
                  </a:txBody>
                  <a:tcPr marL="7620" marR="7620" marT="7620" marB="0" anchor="b">
                    <a:lnL>
                      <a:noFill/>
                    </a:lnL>
                    <a:lnR>
                      <a:noFill/>
                    </a:lnR>
                    <a:lnT>
                      <a:noFill/>
                    </a:lnT>
                    <a:lnB>
                      <a:noFill/>
                    </a:lnB>
                  </a:tcPr>
                </a:tc>
                <a:extLst>
                  <a:ext uri="{0D108BD9-81ED-4DB2-BD59-A6C34878D82A}">
                    <a16:rowId xmlns:a16="http://schemas.microsoft.com/office/drawing/2014/main" val="174362275"/>
                  </a:ext>
                </a:extLst>
              </a:tr>
              <a:tr h="175260">
                <a:tc>
                  <a:txBody>
                    <a:bodyPr/>
                    <a:lstStyle/>
                    <a:p>
                      <a:pPr algn="l" fontAlgn="b"/>
                      <a:r>
                        <a:rPr lang="en-US" sz="1100" b="0" i="0" u="none" strike="noStrike">
                          <a:solidFill>
                            <a:srgbClr val="000000"/>
                          </a:solidFill>
                          <a:effectLst/>
                          <a:latin typeface="Calibri" panose="020F0502020204030204" pitchFamily="34" charset="0"/>
                        </a:rPr>
                        <a:t>7 Freeman Rd 5.77 acres with deed restriction</a:t>
                      </a:r>
                    </a:p>
                  </a:txBody>
                  <a:tcPr marL="7620" marR="7620" marT="7620" marB="0" anchor="b">
                    <a:lnL>
                      <a:noFill/>
                    </a:lnL>
                    <a:lnR>
                      <a:noFill/>
                    </a:lnR>
                    <a:lnT>
                      <a:noFill/>
                    </a:lnT>
                    <a:lnB>
                      <a:noFill/>
                    </a:lnB>
                  </a:tcPr>
                </a:tc>
                <a:extLst>
                  <a:ext uri="{0D108BD9-81ED-4DB2-BD59-A6C34878D82A}">
                    <a16:rowId xmlns:a16="http://schemas.microsoft.com/office/drawing/2014/main" val="2001097360"/>
                  </a:ext>
                </a:extLst>
              </a:tr>
              <a:tr h="175260">
                <a:tc>
                  <a:txBody>
                    <a:bodyPr/>
                    <a:lstStyle/>
                    <a:p>
                      <a:pPr algn="l" fontAlgn="b"/>
                      <a:r>
                        <a:rPr lang="en-US" sz="1100" b="0" i="0" u="none" strike="noStrike" dirty="0">
                          <a:solidFill>
                            <a:srgbClr val="000000"/>
                          </a:solidFill>
                          <a:effectLst/>
                          <a:latin typeface="Calibri" panose="020F0502020204030204" pitchFamily="34" charset="0"/>
                        </a:rPr>
                        <a:t>Rt. 132 O'Neil Lane 2.94 acres</a:t>
                      </a:r>
                    </a:p>
                  </a:txBody>
                  <a:tcPr marL="7620" marR="7620" marT="7620" marB="0" anchor="b">
                    <a:lnL>
                      <a:noFill/>
                    </a:lnL>
                    <a:lnR>
                      <a:noFill/>
                    </a:lnR>
                    <a:lnT>
                      <a:noFill/>
                    </a:lnT>
                    <a:lnB>
                      <a:noFill/>
                    </a:lnB>
                  </a:tcPr>
                </a:tc>
                <a:extLst>
                  <a:ext uri="{0D108BD9-81ED-4DB2-BD59-A6C34878D82A}">
                    <a16:rowId xmlns:a16="http://schemas.microsoft.com/office/drawing/2014/main" val="30840673"/>
                  </a:ext>
                </a:extLst>
              </a:tr>
            </a:tbl>
          </a:graphicData>
        </a:graphic>
      </p:graphicFrame>
      <p:sp>
        <p:nvSpPr>
          <p:cNvPr id="3" name="Slide Number Placeholder 2">
            <a:extLst>
              <a:ext uri="{FF2B5EF4-FFF2-40B4-BE49-F238E27FC236}">
                <a16:creationId xmlns:a16="http://schemas.microsoft.com/office/drawing/2014/main" id="{ABF3D85E-9357-4899-8ED7-0334B6652F4F}"/>
              </a:ext>
            </a:extLst>
          </p:cNvPr>
          <p:cNvSpPr>
            <a:spLocks noGrp="1"/>
          </p:cNvSpPr>
          <p:nvPr>
            <p:ph type="sldNum" sz="quarter" idx="12"/>
          </p:nvPr>
        </p:nvSpPr>
        <p:spPr/>
        <p:txBody>
          <a:bodyPr/>
          <a:lstStyle/>
          <a:p>
            <a:fld id="{A3E499FB-1ECE-44FA-BEE7-1DDE779D0F8B}" type="slidenum">
              <a:rPr lang="en-US" smtClean="0"/>
              <a:t>14</a:t>
            </a:fld>
            <a:endParaRPr lang="en-US"/>
          </a:p>
        </p:txBody>
      </p:sp>
    </p:spTree>
    <p:extLst>
      <p:ext uri="{BB962C8B-B14F-4D97-AF65-F5344CB8AC3E}">
        <p14:creationId xmlns:p14="http://schemas.microsoft.com/office/powerpoint/2010/main" val="47091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5E6239C-FAAD-475E-8F5A-9EF17FE79BA0}"/>
              </a:ext>
            </a:extLst>
          </p:cNvPr>
          <p:cNvSpPr>
            <a:spLocks noGrp="1"/>
          </p:cNvSpPr>
          <p:nvPr>
            <p:ph type="title"/>
          </p:nvPr>
        </p:nvSpPr>
        <p:spPr/>
        <p:txBody>
          <a:bodyPr/>
          <a:lstStyle/>
          <a:p>
            <a:r>
              <a:rPr lang="en-US" sz="4400" b="1" dirty="0">
                <a:effectLst/>
                <a:latin typeface="Calibri" panose="020F0502020204030204" pitchFamily="34" charset="0"/>
                <a:ea typeface="Calibri" panose="020F0502020204030204" pitchFamily="34" charset="0"/>
                <a:cs typeface="Times New Roman" panose="02020603050405020304" pitchFamily="18" charset="0"/>
              </a:rPr>
              <a:t>Election of Officers</a:t>
            </a:r>
            <a:br>
              <a:rPr lang="en-US" sz="4400" b="1"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1" name="Content Placeholder 10">
            <a:extLst>
              <a:ext uri="{FF2B5EF4-FFF2-40B4-BE49-F238E27FC236}">
                <a16:creationId xmlns:a16="http://schemas.microsoft.com/office/drawing/2014/main" id="{D209605E-8650-49EA-A00D-C9398FE92840}"/>
              </a:ext>
            </a:extLst>
          </p:cNvPr>
          <p:cNvSpPr>
            <a:spLocks noGrp="1"/>
          </p:cNvSpPr>
          <p:nvPr>
            <p:ph sz="half" idx="2"/>
          </p:nvPr>
        </p:nvSpPr>
        <p:spPr>
          <a:xfrm>
            <a:off x="839788" y="1249680"/>
            <a:ext cx="5157787" cy="4939983"/>
          </a:xfrm>
        </p:spPr>
        <p:txBody>
          <a:bodyPr>
            <a:normAutofit fontScale="92500" lnSpcReduction="20000"/>
          </a:bodyPr>
          <a:lstStyle/>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Moderator</a:t>
            </a:r>
          </a:p>
          <a:p>
            <a:pPr>
              <a:spcBef>
                <a:spcPts val="0"/>
              </a:spcBef>
            </a:pPr>
            <a:r>
              <a:rPr lang="en-US" sz="2100" dirty="0">
                <a:latin typeface="Calibri" panose="020F0502020204030204" pitchFamily="34" charset="0"/>
                <a:ea typeface="Calibri" panose="020F0502020204030204" pitchFamily="34" charset="0"/>
                <a:cs typeface="Times New Roman" panose="02020603050405020304" pitchFamily="18" charset="0"/>
              </a:rPr>
              <a:t>David Grant</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Selectboard member 3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David </a:t>
            </a:r>
            <a:r>
              <a:rPr lang="en-US" sz="2400" dirty="0" err="1">
                <a:latin typeface="Calibri" panose="020F0502020204030204" pitchFamily="34" charset="0"/>
                <a:ea typeface="Calibri" panose="020F0502020204030204" pitchFamily="34" charset="0"/>
                <a:cs typeface="Times New Roman" panose="02020603050405020304" pitchFamily="18" charset="0"/>
              </a:rPr>
              <a:t>Paganelli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Lister  3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Kerrie </a:t>
            </a:r>
            <a:r>
              <a:rPr lang="en-US" sz="2400" dirty="0" err="1">
                <a:latin typeface="Calibri" panose="020F0502020204030204" pitchFamily="34" charset="0"/>
                <a:ea typeface="Calibri" panose="020F0502020204030204" pitchFamily="34" charset="0"/>
                <a:cs typeface="Times New Roman" panose="02020603050405020304" pitchFamily="18" charset="0"/>
              </a:rPr>
              <a:t>Bushway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Auditor 3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June </a:t>
            </a:r>
            <a:r>
              <a:rPr lang="en-US" sz="2400" dirty="0" err="1">
                <a:latin typeface="Calibri" panose="020F0502020204030204" pitchFamily="34" charset="0"/>
                <a:ea typeface="Calibri" panose="020F0502020204030204" pitchFamily="34" charset="0"/>
                <a:cs typeface="Times New Roman" panose="02020603050405020304" pitchFamily="18" charset="0"/>
              </a:rPr>
              <a:t>Solsaa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Cemetery Commissioner 3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Sherm Wilson</a:t>
            </a:r>
          </a:p>
          <a:p>
            <a:pPr>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Lauri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Berkenkamp</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Trustee of Public Funds 3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Sarah North</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5" name="Content Placeholder 14">
            <a:extLst>
              <a:ext uri="{FF2B5EF4-FFF2-40B4-BE49-F238E27FC236}">
                <a16:creationId xmlns:a16="http://schemas.microsoft.com/office/drawing/2014/main" id="{B4EA6236-D865-4959-91D3-0558AB4BC0DA}"/>
              </a:ext>
            </a:extLst>
          </p:cNvPr>
          <p:cNvSpPr>
            <a:spLocks noGrp="1"/>
          </p:cNvSpPr>
          <p:nvPr>
            <p:ph sz="quarter" idx="4"/>
          </p:nvPr>
        </p:nvSpPr>
        <p:spPr>
          <a:xfrm>
            <a:off x="6172200" y="1889760"/>
            <a:ext cx="5183188" cy="4299903"/>
          </a:xfrm>
        </p:spPr>
        <p:txBody>
          <a:bodyPr>
            <a:normAutofit fontScale="92500" lnSpcReduction="20000"/>
          </a:bodyPr>
          <a:lstStyle/>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Selectboard member 2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John Freitag</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Brian Johnson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Harris Library Trustee 2 years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Miriam Newman</a:t>
            </a: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Collector of Delinquent Taxes</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Jeanne Castro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Agent to Deed Real Estate</a:t>
            </a:r>
          </a:p>
          <a:p>
            <a:pPr>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Lisa Bragg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a:extLst>
              <a:ext uri="{FF2B5EF4-FFF2-40B4-BE49-F238E27FC236}">
                <a16:creationId xmlns:a16="http://schemas.microsoft.com/office/drawing/2014/main" id="{660D59F8-37B6-4350-B305-424666D7DE9F}"/>
              </a:ext>
            </a:extLst>
          </p:cNvPr>
          <p:cNvSpPr>
            <a:spLocks noGrp="1"/>
          </p:cNvSpPr>
          <p:nvPr>
            <p:ph type="sldNum" sz="quarter" idx="12"/>
          </p:nvPr>
        </p:nvSpPr>
        <p:spPr/>
        <p:txBody>
          <a:bodyPr/>
          <a:lstStyle/>
          <a:p>
            <a:fld id="{A3E499FB-1ECE-44FA-BEE7-1DDE779D0F8B}" type="slidenum">
              <a:rPr lang="en-US" smtClean="0"/>
              <a:t>2</a:t>
            </a:fld>
            <a:endParaRPr lang="en-US"/>
          </a:p>
        </p:txBody>
      </p:sp>
    </p:spTree>
    <p:extLst>
      <p:ext uri="{BB962C8B-B14F-4D97-AF65-F5344CB8AC3E}">
        <p14:creationId xmlns:p14="http://schemas.microsoft.com/office/powerpoint/2010/main" val="243986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2FD11-78C9-4E15-90A8-93E169964C2E}"/>
              </a:ext>
            </a:extLst>
          </p:cNvPr>
          <p:cNvSpPr>
            <a:spLocks noGrp="1"/>
          </p:cNvSpPr>
          <p:nvPr>
            <p:ph idx="1"/>
          </p:nvPr>
        </p:nvSpPr>
        <p:spPr>
          <a:xfrm>
            <a:off x="1309255" y="467360"/>
            <a:ext cx="9945154" cy="5692313"/>
          </a:xfrm>
        </p:spPr>
        <p:txBody>
          <a:bodyPr>
            <a:normAutofit/>
          </a:bodyPr>
          <a:lstStyle/>
          <a:p>
            <a:pPr marL="0" marR="0" indent="0">
              <a:spcBef>
                <a:spcPts val="0"/>
              </a:spcBef>
              <a:spcAft>
                <a:spcPts val="0"/>
              </a:spcAft>
              <a:buNone/>
            </a:pPr>
            <a:endParaRPr lang="en-US" b="1" dirty="0">
              <a:effectLst/>
              <a:latin typeface="Roboto" panose="02000000000000000000" pitchFamily="2" charset="0"/>
              <a:ea typeface="Roboto" panose="02000000000000000000" pitchFamily="2" charset="0"/>
              <a:cs typeface="Times New Roman" panose="02020603050405020304" pitchFamily="18" charset="0"/>
            </a:endParaRPr>
          </a:p>
          <a:p>
            <a:pPr marL="0" marR="0" indent="0">
              <a:spcBef>
                <a:spcPts val="0"/>
              </a:spcBef>
              <a:spcAft>
                <a:spcPts val="0"/>
              </a:spcAft>
              <a:buNone/>
            </a:pPr>
            <a:endParaRPr lang="en-US" b="1" dirty="0">
              <a:latin typeface="Roboto" panose="02000000000000000000" pitchFamily="2" charset="0"/>
              <a:ea typeface="Roboto" panose="02000000000000000000" pitchFamily="2" charset="0"/>
              <a:cs typeface="Times New Roman" panose="02020603050405020304" pitchFamily="18" charset="0"/>
            </a:endParaRPr>
          </a:p>
          <a:p>
            <a:pPr marL="0" marR="0" indent="0">
              <a:spcBef>
                <a:spcPts val="0"/>
              </a:spcBef>
              <a:spcAft>
                <a:spcPts val="0"/>
              </a:spcAft>
              <a:buNone/>
            </a:pPr>
            <a:endParaRPr lang="en-US" b="1" dirty="0">
              <a:effectLst/>
              <a:latin typeface="Roboto" panose="02000000000000000000" pitchFamily="2" charset="0"/>
              <a:ea typeface="Roboto" panose="02000000000000000000" pitchFamily="2" charset="0"/>
              <a:cs typeface="Times New Roman" panose="02020603050405020304" pitchFamily="18" charset="0"/>
            </a:endParaRPr>
          </a:p>
          <a:p>
            <a:pPr marL="0" marR="0" indent="0">
              <a:spcBef>
                <a:spcPts val="0"/>
              </a:spcBef>
              <a:spcAft>
                <a:spcPts val="0"/>
              </a:spcAft>
              <a:buNone/>
            </a:pPr>
            <a:endParaRPr lang="en-US" b="1" dirty="0">
              <a:latin typeface="Roboto" panose="02000000000000000000" pitchFamily="2" charset="0"/>
              <a:ea typeface="Roboto" panose="02000000000000000000" pitchFamily="2" charset="0"/>
              <a:cs typeface="Times New Roman" panose="02020603050405020304" pitchFamily="18" charset="0"/>
            </a:endParaRPr>
          </a:p>
          <a:p>
            <a:pPr marL="0" marR="0" indent="0">
              <a:spcBef>
                <a:spcPts val="0"/>
              </a:spcBef>
              <a:spcAft>
                <a:spcPts val="0"/>
              </a:spcAft>
              <a:buNone/>
            </a:pPr>
            <a:endParaRPr lang="en-US" b="1" dirty="0">
              <a:effectLst/>
              <a:latin typeface="Roboto" panose="02000000000000000000" pitchFamily="2" charset="0"/>
              <a:ea typeface="Roboto" panose="02000000000000000000" pitchFamily="2" charset="0"/>
              <a:cs typeface="Times New Roman" panose="02020603050405020304" pitchFamily="18" charset="0"/>
            </a:endParaRPr>
          </a:p>
          <a:p>
            <a:pPr marL="0" marR="0" indent="0">
              <a:spcBef>
                <a:spcPts val="0"/>
              </a:spcBef>
              <a:spcAft>
                <a:spcPts val="0"/>
              </a:spcAft>
              <a:buNone/>
            </a:pPr>
            <a:r>
              <a:rPr lang="en-US" b="1" dirty="0">
                <a:effectLst/>
                <a:latin typeface="Roboto" panose="02000000000000000000" pitchFamily="2" charset="0"/>
                <a:ea typeface="Roboto" panose="02000000000000000000" pitchFamily="2" charset="0"/>
                <a:cs typeface="Times New Roman" panose="02020603050405020304" pitchFamily="18" charset="0"/>
              </a:rPr>
              <a:t>Article 2:</a:t>
            </a:r>
            <a:r>
              <a:rPr lang="en-US" dirty="0">
                <a:effectLst/>
                <a:latin typeface="Roboto" panose="02000000000000000000" pitchFamily="2" charset="0"/>
                <a:ea typeface="Roboto" panose="02000000000000000000" pitchFamily="2" charset="0"/>
                <a:cs typeface="Times New Roman" panose="02020603050405020304" pitchFamily="18" charset="0"/>
              </a:rPr>
              <a:t>   Shall the town appropriate $1,146,710 to defray 2022 budget expenses? </a:t>
            </a:r>
          </a:p>
          <a:p>
            <a:pPr marL="0" marR="0" indent="0">
              <a:spcBef>
                <a:spcPts val="0"/>
              </a:spcBef>
              <a:spcAft>
                <a:spcPts val="0"/>
              </a:spcAft>
              <a:buNone/>
            </a:pPr>
            <a:r>
              <a:rPr lang="en-US" dirty="0">
                <a:effectLst/>
                <a:latin typeface="Roboto" panose="02000000000000000000" pitchFamily="2" charset="0"/>
                <a:ea typeface="Roboto" panose="02000000000000000000" pitchFamily="2" charset="0"/>
                <a:cs typeface="Times New Roman" panose="02020603050405020304" pitchFamily="18" charset="0"/>
              </a:rPr>
              <a:t> </a:t>
            </a:r>
          </a:p>
          <a:p>
            <a:pPr marL="0" marR="0" indent="0">
              <a:spcBef>
                <a:spcPts val="0"/>
              </a:spcBef>
              <a:spcAft>
                <a:spcPts val="0"/>
              </a:spcAft>
              <a:buNone/>
            </a:pPr>
            <a:endParaRPr lang="en-US" dirty="0">
              <a:effectLst/>
              <a:latin typeface="Roboto" panose="02000000000000000000" pitchFamily="2" charset="0"/>
              <a:ea typeface="Roboto" panose="02000000000000000000" pitchFamily="2" charset="0"/>
              <a:cs typeface="Times New Roman" panose="02020603050405020304" pitchFamily="18" charset="0"/>
            </a:endParaRPr>
          </a:p>
          <a:p>
            <a:pPr marL="0" indent="0">
              <a:buNone/>
            </a:pPr>
            <a:endParaRPr lang="en-US" dirty="0">
              <a:latin typeface="Roboto" panose="02000000000000000000" pitchFamily="2" charset="0"/>
              <a:ea typeface="Roboto" panose="02000000000000000000" pitchFamily="2" charset="0"/>
            </a:endParaRPr>
          </a:p>
        </p:txBody>
      </p:sp>
      <p:sp>
        <p:nvSpPr>
          <p:cNvPr id="2" name="Slide Number Placeholder 1">
            <a:extLst>
              <a:ext uri="{FF2B5EF4-FFF2-40B4-BE49-F238E27FC236}">
                <a16:creationId xmlns:a16="http://schemas.microsoft.com/office/drawing/2014/main" id="{86C2A2E2-7DC7-4742-823D-FA0A4DCA519C}"/>
              </a:ext>
            </a:extLst>
          </p:cNvPr>
          <p:cNvSpPr>
            <a:spLocks noGrp="1"/>
          </p:cNvSpPr>
          <p:nvPr>
            <p:ph type="sldNum" sz="quarter" idx="12"/>
          </p:nvPr>
        </p:nvSpPr>
        <p:spPr/>
        <p:txBody>
          <a:bodyPr/>
          <a:lstStyle/>
          <a:p>
            <a:fld id="{A3E499FB-1ECE-44FA-BEE7-1DDE779D0F8B}" type="slidenum">
              <a:rPr lang="en-US" smtClean="0"/>
              <a:t>3</a:t>
            </a:fld>
            <a:endParaRPr lang="en-US"/>
          </a:p>
        </p:txBody>
      </p:sp>
    </p:spTree>
    <p:extLst>
      <p:ext uri="{BB962C8B-B14F-4D97-AF65-F5344CB8AC3E}">
        <p14:creationId xmlns:p14="http://schemas.microsoft.com/office/powerpoint/2010/main" val="237668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6F3B7-0982-4E86-B5FA-793395E57FA3}"/>
              </a:ext>
            </a:extLst>
          </p:cNvPr>
          <p:cNvSpPr>
            <a:spLocks noGrp="1"/>
          </p:cNvSpPr>
          <p:nvPr>
            <p:ph type="title"/>
          </p:nvPr>
        </p:nvSpPr>
        <p:spPr>
          <a:xfrm>
            <a:off x="838200" y="365126"/>
            <a:ext cx="10515600" cy="726256"/>
          </a:xfrm>
        </p:spPr>
        <p:txBody>
          <a:bodyPr>
            <a:normAutofit/>
          </a:bodyPr>
          <a:lstStyle/>
          <a:p>
            <a:r>
              <a:rPr lang="en-US" sz="2800" dirty="0">
                <a:latin typeface="Roboto" panose="02000000000000000000" pitchFamily="2" charset="0"/>
                <a:ea typeface="Roboto" panose="02000000000000000000" pitchFamily="2" charset="0"/>
              </a:rPr>
              <a:t>2022 General Fund Budget Highlights</a:t>
            </a:r>
          </a:p>
        </p:txBody>
      </p:sp>
      <p:sp>
        <p:nvSpPr>
          <p:cNvPr id="3" name="Content Placeholder 2">
            <a:extLst>
              <a:ext uri="{FF2B5EF4-FFF2-40B4-BE49-F238E27FC236}">
                <a16:creationId xmlns:a16="http://schemas.microsoft.com/office/drawing/2014/main" id="{B4FDBFEC-C6F6-45BA-9A43-4FD77748F29B}"/>
              </a:ext>
            </a:extLst>
          </p:cNvPr>
          <p:cNvSpPr>
            <a:spLocks noGrp="1"/>
          </p:cNvSpPr>
          <p:nvPr>
            <p:ph idx="1"/>
          </p:nvPr>
        </p:nvSpPr>
        <p:spPr>
          <a:xfrm>
            <a:off x="1267690" y="1242204"/>
            <a:ext cx="10086109" cy="4934759"/>
          </a:xfrm>
        </p:spPr>
        <p:txBody>
          <a:bodyPr>
            <a:normAutofit/>
          </a:bodyPr>
          <a:lstStyle/>
          <a:p>
            <a:pPr marL="114300" indent="0">
              <a:buNone/>
            </a:pPr>
            <a:r>
              <a:rPr lang="en-US" sz="1800" b="0" i="0" u="none" strike="noStrike" cap="none" dirty="0">
                <a:effectLst/>
                <a:latin typeface="Roboto" panose="02000000000000000000" pitchFamily="2" charset="0"/>
                <a:ea typeface="Roboto" panose="02000000000000000000" pitchFamily="2" charset="0"/>
                <a:cs typeface="Roboto"/>
                <a:sym typeface="Roboto"/>
              </a:rPr>
              <a:t>2021 General Fund ended the year with an unrestricted surplus of $70,336 and the Highway Fund with an unrestricted surplus of $177,826</a:t>
            </a:r>
            <a:r>
              <a:rPr lang="en-US" sz="1800" dirty="0">
                <a:latin typeface="Roboto" panose="02000000000000000000" pitchFamily="2" charset="0"/>
                <a:ea typeface="Roboto" panose="02000000000000000000" pitchFamily="2" charset="0"/>
                <a:cs typeface="Roboto"/>
                <a:sym typeface="Roboto"/>
              </a:rPr>
              <a:t>.</a:t>
            </a:r>
            <a:r>
              <a:rPr lang="en-US" sz="1800" b="0" i="0" u="none" strike="noStrike" cap="none" dirty="0">
                <a:effectLst/>
                <a:latin typeface="Roboto" panose="02000000000000000000" pitchFamily="2" charset="0"/>
                <a:ea typeface="Roboto" panose="02000000000000000000" pitchFamily="2" charset="0"/>
                <a:cs typeface="Roboto"/>
                <a:sym typeface="Roboto"/>
              </a:rPr>
              <a:t>  </a:t>
            </a:r>
          </a:p>
          <a:p>
            <a:pPr marL="0" indent="0">
              <a:buNone/>
            </a:pPr>
            <a:endParaRPr lang="en-US" sz="1800" b="0" i="0" u="none" strike="noStrike" cap="none" dirty="0">
              <a:effectLst/>
              <a:latin typeface="Roboto" panose="02000000000000000000" pitchFamily="2" charset="0"/>
              <a:ea typeface="Roboto" panose="02000000000000000000" pitchFamily="2" charset="0"/>
              <a:cs typeface="Roboto"/>
              <a:sym typeface="Roboto"/>
            </a:endParaRPr>
          </a:p>
          <a:p>
            <a:pPr marL="0" indent="0">
              <a:buNone/>
            </a:pPr>
            <a:r>
              <a:rPr lang="en-US" sz="1800" b="0" i="0" u="none" strike="noStrike" cap="none" dirty="0">
                <a:effectLst/>
                <a:latin typeface="Roboto" panose="02000000000000000000" pitchFamily="2" charset="0"/>
                <a:ea typeface="Roboto" panose="02000000000000000000" pitchFamily="2" charset="0"/>
                <a:cs typeface="Roboto"/>
                <a:sym typeface="Roboto"/>
              </a:rPr>
              <a:t>The amount to be raised in taxes to support the General and Highway Fund is $1,145,787 which is $924 more than 2021 for these two funds. </a:t>
            </a:r>
          </a:p>
          <a:p>
            <a:pPr marL="0" indent="0">
              <a:buNone/>
            </a:pPr>
            <a:r>
              <a:rPr lang="en-US" sz="1800" b="0" i="0" u="none" strike="noStrike" cap="none" dirty="0">
                <a:effectLst/>
                <a:latin typeface="Roboto" panose="02000000000000000000" pitchFamily="2" charset="0"/>
                <a:ea typeface="Roboto" panose="02000000000000000000" pitchFamily="2" charset="0"/>
                <a:cs typeface="Roboto"/>
                <a:sym typeface="Roboto"/>
              </a:rPr>
              <a:t>The Garage and Highway Bond total to raise in taxes are reduced by $2,726.  </a:t>
            </a:r>
          </a:p>
          <a:p>
            <a:pPr marL="0" indent="0">
              <a:buNone/>
            </a:pPr>
            <a:r>
              <a:rPr lang="en-US" sz="1800" b="0" i="0" u="none" strike="noStrike" cap="none" dirty="0">
                <a:effectLst/>
                <a:latin typeface="Roboto" panose="02000000000000000000" pitchFamily="2" charset="0"/>
                <a:ea typeface="Roboto" panose="02000000000000000000" pitchFamily="2" charset="0"/>
                <a:cs typeface="Roboto"/>
                <a:sym typeface="Roboto"/>
              </a:rPr>
              <a:t>The total town tax rate will decrease from .6939% to .6914%.  Below are the highlights.</a:t>
            </a:r>
          </a:p>
          <a:p>
            <a:pPr marL="0" indent="0">
              <a:buNone/>
            </a:pPr>
            <a:endParaRPr lang="en-US" sz="1800" b="0" i="0" u="none" strike="noStrike" cap="none" dirty="0">
              <a:effectLst/>
              <a:latin typeface="Roboto" panose="02000000000000000000" pitchFamily="2" charset="0"/>
              <a:ea typeface="Roboto" panose="02000000000000000000" pitchFamily="2" charset="0"/>
              <a:cs typeface="Roboto"/>
              <a:sym typeface="Roboto"/>
            </a:endParaRPr>
          </a:p>
          <a:p>
            <a:pPr marL="0" lvl="0" indent="0" algn="l" rtl="0">
              <a:lnSpc>
                <a:spcPct val="107000"/>
              </a:lnSpc>
              <a:spcBef>
                <a:spcPts val="900"/>
              </a:spcBef>
              <a:spcAft>
                <a:spcPts val="0"/>
              </a:spcAft>
              <a:buClr>
                <a:schemeClr val="dk1"/>
              </a:buClr>
              <a:buSzPts val="1100"/>
              <a:buNone/>
            </a:pPr>
            <a:r>
              <a:rPr lang="en-US" sz="1800" u="sng" dirty="0">
                <a:latin typeface="Roboto" panose="02000000000000000000" pitchFamily="2" charset="0"/>
                <a:ea typeface="Roboto" panose="02000000000000000000" pitchFamily="2" charset="0"/>
                <a:cs typeface="Arial"/>
                <a:sym typeface="Arial"/>
              </a:rPr>
              <a:t>GENERAL FUND – Revenue</a:t>
            </a:r>
            <a:r>
              <a:rPr lang="en-US" sz="1800" dirty="0">
                <a:latin typeface="Roboto" panose="02000000000000000000" pitchFamily="2" charset="0"/>
                <a:ea typeface="Roboto" panose="02000000000000000000" pitchFamily="2" charset="0"/>
                <a:cs typeface="Arial"/>
                <a:sym typeface="Arial"/>
              </a:rPr>
              <a:t>	</a:t>
            </a:r>
          </a:p>
          <a:p>
            <a:pPr lvl="1"/>
            <a:r>
              <a:rPr lang="en-US" sz="1800" b="0" i="0" u="none" strike="noStrike" cap="none" dirty="0">
                <a:effectLst/>
                <a:latin typeface="Roboto" panose="02000000000000000000" pitchFamily="2" charset="0"/>
                <a:ea typeface="Roboto" panose="02000000000000000000" pitchFamily="2" charset="0"/>
                <a:cs typeface="Roboto"/>
                <a:sym typeface="Roboto"/>
              </a:rPr>
              <a:t>Balance Forward $70,336</a:t>
            </a:r>
          </a:p>
          <a:p>
            <a:pPr lvl="1"/>
            <a:r>
              <a:rPr lang="en-US" sz="1800" b="0" i="0" u="none" strike="noStrike" cap="none" dirty="0">
                <a:effectLst/>
                <a:latin typeface="Roboto" panose="02000000000000000000" pitchFamily="2" charset="0"/>
                <a:ea typeface="Roboto" panose="02000000000000000000" pitchFamily="2" charset="0"/>
                <a:cs typeface="Roboto"/>
                <a:sym typeface="Roboto"/>
              </a:rPr>
              <a:t>Fees, fines, and interest increases $2,800. </a:t>
            </a:r>
          </a:p>
          <a:p>
            <a:pPr lvl="1"/>
            <a:r>
              <a:rPr lang="en-US" sz="1800" b="0" i="0" u="none" strike="noStrike" cap="none" dirty="0">
                <a:effectLst/>
                <a:latin typeface="Roboto" panose="02000000000000000000" pitchFamily="2" charset="0"/>
                <a:ea typeface="Roboto" panose="02000000000000000000" pitchFamily="2" charset="0"/>
                <a:cs typeface="Roboto"/>
                <a:sym typeface="Roboto"/>
              </a:rPr>
              <a:t>State Hold Harmless (current use payment) increased $18,608.</a:t>
            </a:r>
          </a:p>
          <a:p>
            <a:pPr lvl="1"/>
            <a:r>
              <a:rPr lang="en-US" sz="1800" b="0" i="0" u="none" strike="noStrike" cap="none" dirty="0">
                <a:effectLst/>
                <a:latin typeface="Roboto" panose="02000000000000000000" pitchFamily="2" charset="0"/>
                <a:ea typeface="Roboto" panose="02000000000000000000" pitchFamily="2" charset="0"/>
                <a:cs typeface="Roboto"/>
                <a:sym typeface="Roboto"/>
              </a:rPr>
              <a:t>Recycling Revenue increased $2,000</a:t>
            </a:r>
          </a:p>
          <a:p>
            <a:endParaRPr lang="en-US" dirty="0"/>
          </a:p>
        </p:txBody>
      </p:sp>
      <p:sp>
        <p:nvSpPr>
          <p:cNvPr id="4" name="Slide Number Placeholder 3">
            <a:extLst>
              <a:ext uri="{FF2B5EF4-FFF2-40B4-BE49-F238E27FC236}">
                <a16:creationId xmlns:a16="http://schemas.microsoft.com/office/drawing/2014/main" id="{D183FEC4-96B2-4BCB-AA88-9331259E81CA}"/>
              </a:ext>
            </a:extLst>
          </p:cNvPr>
          <p:cNvSpPr>
            <a:spLocks noGrp="1"/>
          </p:cNvSpPr>
          <p:nvPr>
            <p:ph type="sldNum" sz="quarter" idx="12"/>
          </p:nvPr>
        </p:nvSpPr>
        <p:spPr/>
        <p:txBody>
          <a:bodyPr/>
          <a:lstStyle/>
          <a:p>
            <a:fld id="{A3E499FB-1ECE-44FA-BEE7-1DDE779D0F8B}" type="slidenum">
              <a:rPr lang="en-US" smtClean="0"/>
              <a:t>4</a:t>
            </a:fld>
            <a:endParaRPr lang="en-US"/>
          </a:p>
        </p:txBody>
      </p:sp>
    </p:spTree>
    <p:extLst>
      <p:ext uri="{BB962C8B-B14F-4D97-AF65-F5344CB8AC3E}">
        <p14:creationId xmlns:p14="http://schemas.microsoft.com/office/powerpoint/2010/main" val="3074647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6F3B7-0982-4E86-B5FA-793395E57FA3}"/>
              </a:ext>
            </a:extLst>
          </p:cNvPr>
          <p:cNvSpPr>
            <a:spLocks noGrp="1"/>
          </p:cNvSpPr>
          <p:nvPr>
            <p:ph type="title"/>
          </p:nvPr>
        </p:nvSpPr>
        <p:spPr>
          <a:xfrm>
            <a:off x="838200" y="365126"/>
            <a:ext cx="10515600" cy="726256"/>
          </a:xfrm>
        </p:spPr>
        <p:txBody>
          <a:bodyPr>
            <a:normAutofit/>
          </a:bodyPr>
          <a:lstStyle/>
          <a:p>
            <a:r>
              <a:rPr lang="en-US" sz="2800" dirty="0">
                <a:latin typeface="Roboto" panose="02000000000000000000" pitchFamily="2" charset="0"/>
                <a:ea typeface="Roboto" panose="02000000000000000000" pitchFamily="2" charset="0"/>
              </a:rPr>
              <a:t>2022 General Fund Budget Highlights</a:t>
            </a:r>
          </a:p>
        </p:txBody>
      </p:sp>
      <p:sp>
        <p:nvSpPr>
          <p:cNvPr id="3" name="Content Placeholder 2">
            <a:extLst>
              <a:ext uri="{FF2B5EF4-FFF2-40B4-BE49-F238E27FC236}">
                <a16:creationId xmlns:a16="http://schemas.microsoft.com/office/drawing/2014/main" id="{B4FDBFEC-C6F6-45BA-9A43-4FD77748F29B}"/>
              </a:ext>
            </a:extLst>
          </p:cNvPr>
          <p:cNvSpPr>
            <a:spLocks noGrp="1"/>
          </p:cNvSpPr>
          <p:nvPr>
            <p:ph idx="1"/>
          </p:nvPr>
        </p:nvSpPr>
        <p:spPr>
          <a:xfrm>
            <a:off x="838200" y="1242204"/>
            <a:ext cx="10515600" cy="4934759"/>
          </a:xfrm>
        </p:spPr>
        <p:txBody>
          <a:bodyPr>
            <a:normAutofit/>
          </a:bodyPr>
          <a:lstStyle/>
          <a:p>
            <a:pPr marL="0" indent="0" rtl="0">
              <a:buNone/>
            </a:pPr>
            <a:r>
              <a:rPr lang="en-US" sz="1800" b="0" i="0" u="sng" kern="1200" dirty="0">
                <a:solidFill>
                  <a:schemeClr val="tx1"/>
                </a:solidFill>
                <a:effectLst/>
                <a:latin typeface="Roboto" panose="02000000000000000000" pitchFamily="2" charset="0"/>
                <a:ea typeface="Roboto" panose="02000000000000000000" pitchFamily="2" charset="0"/>
              </a:rPr>
              <a:t>GENERAL FUND – EXPENSES</a:t>
            </a:r>
            <a:endParaRPr lang="en-US" sz="1800" u="sng"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Wages 5% increase.</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Level funded the health benefit credit</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Town Meeting Australian Ballot, Primary and General Elections increase of $2,500</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Fire protection and Fast Squad increase of $10,100.</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Ambulance Service - Upper Valley Ambulance increase of $2,702.</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Emergency Mgmt. – Hazard Mitigation Project $10,150.</a:t>
            </a:r>
            <a:endParaRPr lang="en-US" sz="1800" dirty="0">
              <a:effectLst/>
              <a:latin typeface="Roboto" panose="02000000000000000000" pitchFamily="2" charset="0"/>
              <a:ea typeface="Roboto" panose="02000000000000000000" pitchFamily="2" charset="0"/>
            </a:endParaRPr>
          </a:p>
          <a:p>
            <a:pPr lvl="1"/>
            <a:r>
              <a:rPr lang="en-US" sz="1800" b="0" i="0" kern="1200" dirty="0">
                <a:solidFill>
                  <a:schemeClr val="tx1"/>
                </a:solidFill>
                <a:effectLst/>
                <a:latin typeface="Roboto" panose="02000000000000000000" pitchFamily="2" charset="0"/>
                <a:ea typeface="Roboto" panose="02000000000000000000" pitchFamily="2" charset="0"/>
              </a:rPr>
              <a:t>Streetlights decrease by $1,000</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Strafford Historical Society increase of $500</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County Tax increase of $566</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Legal Fees &amp; Consultants increase $1,000. </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Town Office Building increase of $22,057 – More discussion with Article 9</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Municipal Property Tax Sale of 2021 is $22,217</a:t>
            </a:r>
            <a:endParaRPr lang="en-US" sz="1800" dirty="0">
              <a:effectLst/>
              <a:latin typeface="Roboto" panose="02000000000000000000" pitchFamily="2" charset="0"/>
              <a:ea typeface="Roboto" panose="02000000000000000000" pitchFamily="2" charset="0"/>
            </a:endParaRPr>
          </a:p>
          <a:p>
            <a:pPr lvl="1"/>
            <a:r>
              <a:rPr lang="en-US" sz="1800" kern="1200" dirty="0">
                <a:solidFill>
                  <a:schemeClr val="tx1"/>
                </a:solidFill>
                <a:effectLst/>
                <a:latin typeface="Roboto" panose="02000000000000000000" pitchFamily="2" charset="0"/>
                <a:ea typeface="Roboto" panose="02000000000000000000" pitchFamily="2" charset="0"/>
              </a:rPr>
              <a:t>Cemeteries decrease $1,000.</a:t>
            </a:r>
            <a:endParaRPr lang="en-US" sz="1800" dirty="0">
              <a:effectLst/>
              <a:latin typeface="Roboto" panose="02000000000000000000" pitchFamily="2" charset="0"/>
              <a:ea typeface="Roboto" panose="02000000000000000000" pitchFamily="2" charset="0"/>
            </a:endParaRPr>
          </a:p>
          <a:p>
            <a:pPr lvl="1"/>
            <a:endParaRPr lang="en-US"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65670997-F45A-4FCC-8343-6820E5A72C6F}"/>
              </a:ext>
            </a:extLst>
          </p:cNvPr>
          <p:cNvSpPr>
            <a:spLocks noGrp="1"/>
          </p:cNvSpPr>
          <p:nvPr>
            <p:ph type="sldNum" sz="quarter" idx="12"/>
          </p:nvPr>
        </p:nvSpPr>
        <p:spPr/>
        <p:txBody>
          <a:bodyPr/>
          <a:lstStyle/>
          <a:p>
            <a:fld id="{A3E499FB-1ECE-44FA-BEE7-1DDE779D0F8B}" type="slidenum">
              <a:rPr lang="en-US" smtClean="0"/>
              <a:t>5</a:t>
            </a:fld>
            <a:endParaRPr lang="en-US"/>
          </a:p>
        </p:txBody>
      </p:sp>
    </p:spTree>
    <p:extLst>
      <p:ext uri="{BB962C8B-B14F-4D97-AF65-F5344CB8AC3E}">
        <p14:creationId xmlns:p14="http://schemas.microsoft.com/office/powerpoint/2010/main" val="339052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C3BB-D794-4928-8DC6-396586D114AC}"/>
              </a:ext>
            </a:extLst>
          </p:cNvPr>
          <p:cNvSpPr>
            <a:spLocks noGrp="1"/>
          </p:cNvSpPr>
          <p:nvPr>
            <p:ph type="title"/>
          </p:nvPr>
        </p:nvSpPr>
        <p:spPr/>
        <p:txBody>
          <a:bodyPr>
            <a:normAutofit/>
          </a:bodyPr>
          <a:lstStyle/>
          <a:p>
            <a:r>
              <a:rPr lang="en-US" sz="2800" dirty="0">
                <a:latin typeface="Roboto" panose="02000000000000000000" pitchFamily="2" charset="0"/>
                <a:ea typeface="Roboto" panose="02000000000000000000" pitchFamily="2" charset="0"/>
              </a:rPr>
              <a:t>2022 Highway Fund Budget Highlights</a:t>
            </a:r>
          </a:p>
        </p:txBody>
      </p:sp>
      <p:sp>
        <p:nvSpPr>
          <p:cNvPr id="3" name="Content Placeholder 2">
            <a:extLst>
              <a:ext uri="{FF2B5EF4-FFF2-40B4-BE49-F238E27FC236}">
                <a16:creationId xmlns:a16="http://schemas.microsoft.com/office/drawing/2014/main" id="{068F77D5-FE6C-4792-AA85-00BCDDEB8E30}"/>
              </a:ext>
            </a:extLst>
          </p:cNvPr>
          <p:cNvSpPr>
            <a:spLocks noGrp="1"/>
          </p:cNvSpPr>
          <p:nvPr>
            <p:ph idx="1"/>
          </p:nvPr>
        </p:nvSpPr>
        <p:spPr>
          <a:xfrm>
            <a:off x="838200" y="1690688"/>
            <a:ext cx="10515600" cy="4486275"/>
          </a:xfrm>
        </p:spPr>
        <p:txBody>
          <a:bodyPr>
            <a:normAutofit/>
          </a:bodyPr>
          <a:lstStyle/>
          <a:p>
            <a:pPr marL="0" lvl="0" indent="0" algn="l" defTabSz="914400" rtl="0" eaLnBrk="1" latinLnBrk="0" hangingPunct="1">
              <a:lnSpc>
                <a:spcPct val="70000"/>
              </a:lnSpc>
              <a:spcBef>
                <a:spcPts val="1000"/>
              </a:spcBef>
              <a:buNone/>
            </a:pPr>
            <a:r>
              <a:rPr lang="en-US" sz="1800" b="0" i="0" u="sng" strike="noStrike" kern="1200" cap="none" dirty="0">
                <a:effectLst/>
                <a:latin typeface="Roboto" panose="02000000000000000000" pitchFamily="2" charset="0"/>
                <a:ea typeface="Roboto" panose="02000000000000000000" pitchFamily="2" charset="0"/>
                <a:cs typeface="Roboto"/>
              </a:rPr>
              <a:t>HIGHWAY FUND- REVENUE</a:t>
            </a:r>
            <a:r>
              <a:rPr lang="en-US" sz="1800" b="0" i="0" u="sng" strike="noStrike" kern="1200" cap="none" dirty="0">
                <a:solidFill>
                  <a:schemeClr val="tx1">
                    <a:lumMod val="65000"/>
                    <a:lumOff val="35000"/>
                  </a:schemeClr>
                </a:solidFill>
                <a:effectLst/>
                <a:latin typeface="Roboto" panose="02000000000000000000" pitchFamily="2" charset="0"/>
                <a:ea typeface="Roboto" panose="02000000000000000000" pitchFamily="2" charset="0"/>
                <a:cs typeface="Roboto"/>
              </a:rPr>
              <a:t>:</a:t>
            </a:r>
          </a:p>
          <a:p>
            <a:pPr lvl="1">
              <a:lnSpc>
                <a:spcPct val="70000"/>
              </a:lnSpc>
            </a:pPr>
            <a:r>
              <a:rPr lang="en-US" sz="1800" dirty="0">
                <a:latin typeface="Roboto" panose="02000000000000000000" pitchFamily="2" charset="0"/>
                <a:ea typeface="Roboto" panose="02000000000000000000" pitchFamily="2" charset="0"/>
              </a:rPr>
              <a:t>Balance Forward of $196,431 ($177,825 unrestricted surplus and $18,606 from the Equip Reserve) </a:t>
            </a:r>
          </a:p>
          <a:p>
            <a:pPr lvl="1">
              <a:lnSpc>
                <a:spcPct val="70000"/>
              </a:lnSpc>
            </a:pPr>
            <a:r>
              <a:rPr lang="en-US" sz="1800" dirty="0">
                <a:latin typeface="Roboto" panose="02000000000000000000" pitchFamily="2" charset="0"/>
                <a:ea typeface="Roboto" panose="02000000000000000000" pitchFamily="2" charset="0"/>
              </a:rPr>
              <a:t>Grants 246,585: </a:t>
            </a:r>
          </a:p>
          <a:p>
            <a:pPr lvl="2">
              <a:lnSpc>
                <a:spcPct val="70000"/>
              </a:lnSpc>
            </a:pPr>
            <a:r>
              <a:rPr lang="en-US" sz="1800" dirty="0">
                <a:latin typeface="Roboto" panose="02000000000000000000" pitchFamily="2" charset="0"/>
                <a:ea typeface="Roboto" panose="02000000000000000000" pitchFamily="2" charset="0"/>
              </a:rPr>
              <a:t>$200,000 </a:t>
            </a:r>
            <a:r>
              <a:rPr lang="en-US" sz="1800" dirty="0" err="1">
                <a:latin typeface="Roboto" panose="02000000000000000000" pitchFamily="2" charset="0"/>
                <a:ea typeface="Roboto" panose="02000000000000000000" pitchFamily="2" charset="0"/>
              </a:rPr>
              <a:t>Vtrans</a:t>
            </a:r>
            <a:r>
              <a:rPr lang="en-US" sz="1800" dirty="0">
                <a:latin typeface="Roboto" panose="02000000000000000000" pitchFamily="2" charset="0"/>
                <a:ea typeface="Roboto" panose="02000000000000000000" pitchFamily="2" charset="0"/>
              </a:rPr>
              <a:t> for Bridge 23 Justin Morrill Highway</a:t>
            </a:r>
          </a:p>
          <a:p>
            <a:pPr lvl="2">
              <a:lnSpc>
                <a:spcPct val="70000"/>
              </a:lnSpc>
            </a:pPr>
            <a:r>
              <a:rPr lang="en-US" sz="1800" dirty="0">
                <a:latin typeface="Roboto" panose="02000000000000000000" pitchFamily="2" charset="0"/>
                <a:ea typeface="Roboto" panose="02000000000000000000" pitchFamily="2" charset="0"/>
              </a:rPr>
              <a:t>  $17,685 VT Better Roads – Miller Pond Road </a:t>
            </a:r>
          </a:p>
          <a:p>
            <a:pPr lvl="2">
              <a:lnSpc>
                <a:spcPct val="70000"/>
              </a:lnSpc>
            </a:pPr>
            <a:r>
              <a:rPr lang="en-US" sz="1800" dirty="0">
                <a:latin typeface="Roboto" panose="02000000000000000000" pitchFamily="2" charset="0"/>
                <a:ea typeface="Roboto" panose="02000000000000000000" pitchFamily="2" charset="0"/>
              </a:rPr>
              <a:t>  $22,900 Municipal Roads – Old City Falls Road </a:t>
            </a:r>
          </a:p>
          <a:p>
            <a:pPr lvl="2">
              <a:lnSpc>
                <a:spcPct val="70000"/>
              </a:lnSpc>
            </a:pPr>
            <a:r>
              <a:rPr lang="en-US" sz="1800" dirty="0">
                <a:latin typeface="Roboto" panose="02000000000000000000" pitchFamily="2" charset="0"/>
                <a:ea typeface="Roboto" panose="02000000000000000000" pitchFamily="2" charset="0"/>
              </a:rPr>
              <a:t>    $6,000 Municipal Roads -- Equipment</a:t>
            </a:r>
          </a:p>
        </p:txBody>
      </p:sp>
      <p:sp>
        <p:nvSpPr>
          <p:cNvPr id="4" name="Slide Number Placeholder 3">
            <a:extLst>
              <a:ext uri="{FF2B5EF4-FFF2-40B4-BE49-F238E27FC236}">
                <a16:creationId xmlns:a16="http://schemas.microsoft.com/office/drawing/2014/main" id="{48212325-12A4-40FC-975B-0524B044AF5E}"/>
              </a:ext>
            </a:extLst>
          </p:cNvPr>
          <p:cNvSpPr>
            <a:spLocks noGrp="1"/>
          </p:cNvSpPr>
          <p:nvPr>
            <p:ph type="sldNum" sz="quarter" idx="12"/>
          </p:nvPr>
        </p:nvSpPr>
        <p:spPr/>
        <p:txBody>
          <a:bodyPr/>
          <a:lstStyle/>
          <a:p>
            <a:fld id="{A3E499FB-1ECE-44FA-BEE7-1DDE779D0F8B}" type="slidenum">
              <a:rPr lang="en-US" smtClean="0"/>
              <a:t>6</a:t>
            </a:fld>
            <a:endParaRPr lang="en-US"/>
          </a:p>
        </p:txBody>
      </p:sp>
    </p:spTree>
    <p:extLst>
      <p:ext uri="{BB962C8B-B14F-4D97-AF65-F5344CB8AC3E}">
        <p14:creationId xmlns:p14="http://schemas.microsoft.com/office/powerpoint/2010/main" val="268641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25DD6F-DB31-4837-9A10-E8B022FF72D4}"/>
              </a:ext>
            </a:extLst>
          </p:cNvPr>
          <p:cNvSpPr>
            <a:spLocks noGrp="1"/>
          </p:cNvSpPr>
          <p:nvPr>
            <p:ph type="title"/>
          </p:nvPr>
        </p:nvSpPr>
        <p:spPr>
          <a:xfrm>
            <a:off x="838200" y="365126"/>
            <a:ext cx="10515600" cy="944130"/>
          </a:xfrm>
        </p:spPr>
        <p:txBody>
          <a:bodyPr>
            <a:normAutofit/>
          </a:bodyPr>
          <a:lstStyle/>
          <a:p>
            <a:r>
              <a:rPr lang="en-US" sz="2800" dirty="0">
                <a:latin typeface="Roboto" panose="02000000000000000000" pitchFamily="2" charset="0"/>
                <a:ea typeface="Roboto" panose="02000000000000000000" pitchFamily="2" charset="0"/>
              </a:rPr>
              <a:t>2022 Highway Fund Budget Highlights</a:t>
            </a:r>
          </a:p>
        </p:txBody>
      </p:sp>
      <p:sp>
        <p:nvSpPr>
          <p:cNvPr id="3" name="Content Placeholder 2">
            <a:extLst>
              <a:ext uri="{FF2B5EF4-FFF2-40B4-BE49-F238E27FC236}">
                <a16:creationId xmlns:a16="http://schemas.microsoft.com/office/drawing/2014/main" id="{B7F7C51F-BACE-4466-A2A9-F78B7F46DAF5}"/>
              </a:ext>
            </a:extLst>
          </p:cNvPr>
          <p:cNvSpPr>
            <a:spLocks noGrp="1"/>
          </p:cNvSpPr>
          <p:nvPr>
            <p:ph idx="1"/>
          </p:nvPr>
        </p:nvSpPr>
        <p:spPr>
          <a:xfrm>
            <a:off x="838200" y="1520890"/>
            <a:ext cx="10515600" cy="4656073"/>
          </a:xfrm>
        </p:spPr>
        <p:txBody>
          <a:bodyPr>
            <a:normAutofit fontScale="70000" lnSpcReduction="20000"/>
          </a:bodyPr>
          <a:lstStyle/>
          <a:p>
            <a:pPr marL="0" indent="0">
              <a:buNone/>
            </a:pPr>
            <a:r>
              <a:rPr lang="en-US" sz="2600" u="sng" dirty="0">
                <a:latin typeface="Roboto" panose="02000000000000000000" pitchFamily="2" charset="0"/>
                <a:ea typeface="Roboto" panose="02000000000000000000" pitchFamily="2" charset="0"/>
              </a:rPr>
              <a:t>HIGHWAY FUND - EXPENSES:</a:t>
            </a:r>
          </a:p>
          <a:p>
            <a:r>
              <a:rPr lang="en-US" sz="2600" dirty="0">
                <a:latin typeface="Roboto" panose="02000000000000000000" pitchFamily="2" charset="0"/>
                <a:ea typeface="Roboto" panose="02000000000000000000" pitchFamily="2" charset="0"/>
              </a:rPr>
              <a:t>Wages 5% increase to all and an additional $1.25 per hour increase was granted to long term road crew employees</a:t>
            </a:r>
          </a:p>
          <a:p>
            <a:r>
              <a:rPr lang="en-US" sz="2600" dirty="0">
                <a:latin typeface="Roboto" panose="02000000000000000000" pitchFamily="2" charset="0"/>
                <a:ea typeface="Roboto" panose="02000000000000000000" pitchFamily="2" charset="0"/>
              </a:rPr>
              <a:t>Budgeted for four road crew positions</a:t>
            </a:r>
          </a:p>
          <a:p>
            <a:r>
              <a:rPr lang="en-US" sz="2600" dirty="0">
                <a:latin typeface="Roboto" panose="02000000000000000000" pitchFamily="2" charset="0"/>
                <a:ea typeface="Roboto" panose="02000000000000000000" pitchFamily="2" charset="0"/>
              </a:rPr>
              <a:t>Level funded the health benefit credit</a:t>
            </a:r>
          </a:p>
          <a:p>
            <a:r>
              <a:rPr lang="en-US" sz="2600" dirty="0">
                <a:latin typeface="Roboto" panose="02000000000000000000" pitchFamily="2" charset="0"/>
                <a:ea typeface="Roboto" panose="02000000000000000000" pitchFamily="2" charset="0"/>
              </a:rPr>
              <a:t>Materials increase of $7,200 for gravel and contracted services </a:t>
            </a:r>
          </a:p>
          <a:p>
            <a:r>
              <a:rPr lang="en-US" sz="2600" dirty="0">
                <a:latin typeface="Roboto" panose="02000000000000000000" pitchFamily="2" charset="0"/>
                <a:ea typeface="Roboto" panose="02000000000000000000" pitchFamily="2" charset="0"/>
              </a:rPr>
              <a:t>Bridges increase $35,000:</a:t>
            </a:r>
          </a:p>
          <a:p>
            <a:pPr lvl="1"/>
            <a:r>
              <a:rPr lang="en-US" sz="2600" dirty="0">
                <a:latin typeface="Roboto" panose="02000000000000000000" pitchFamily="2" charset="0"/>
                <a:ea typeface="Roboto" panose="02000000000000000000" pitchFamily="2" charset="0"/>
              </a:rPr>
              <a:t>Bridge 23 – Justin Morrill Highway-wing wall - $280,000 expense funded by 200k grant, 80k balance forward.</a:t>
            </a:r>
          </a:p>
          <a:p>
            <a:pPr lvl="1"/>
            <a:r>
              <a:rPr lang="en-US" sz="2600" dirty="0">
                <a:latin typeface="Roboto" panose="02000000000000000000" pitchFamily="2" charset="0"/>
                <a:ea typeface="Roboto" panose="02000000000000000000" pitchFamily="2" charset="0"/>
              </a:rPr>
              <a:t>Tyson Bridge clean and paint steel beams funded by 60k of balance forward.</a:t>
            </a:r>
          </a:p>
          <a:p>
            <a:pPr marL="0" indent="0">
              <a:buNone/>
            </a:pPr>
            <a:endParaRPr lang="en-US" sz="2600" dirty="0">
              <a:latin typeface="Roboto" panose="02000000000000000000" pitchFamily="2" charset="0"/>
              <a:ea typeface="Roboto" panose="02000000000000000000" pitchFamily="2" charset="0"/>
            </a:endParaRPr>
          </a:p>
          <a:p>
            <a:r>
              <a:rPr lang="en-US" sz="2600" dirty="0">
                <a:latin typeface="Roboto" panose="02000000000000000000" pitchFamily="2" charset="0"/>
                <a:ea typeface="Roboto" panose="02000000000000000000" pitchFamily="2" charset="0"/>
              </a:rPr>
              <a:t>Highway misc. grant expenses </a:t>
            </a:r>
          </a:p>
          <a:p>
            <a:pPr lvl="1"/>
            <a:r>
              <a:rPr lang="en-US" sz="2600" dirty="0">
                <a:latin typeface="Roboto" panose="02000000000000000000" pitchFamily="2" charset="0"/>
                <a:ea typeface="Roboto" panose="02000000000000000000" pitchFamily="2" charset="0"/>
              </a:rPr>
              <a:t>$28,690 Municipal Roads General Grant Expense- Old City Falls Rd</a:t>
            </a:r>
          </a:p>
          <a:p>
            <a:pPr lvl="1"/>
            <a:r>
              <a:rPr lang="en-US" sz="2600" dirty="0">
                <a:latin typeface="Roboto" panose="02000000000000000000" pitchFamily="2" charset="0"/>
                <a:ea typeface="Roboto" panose="02000000000000000000" pitchFamily="2" charset="0"/>
              </a:rPr>
              <a:t>$22,106 VT Better Roads – Miller Pond Road</a:t>
            </a:r>
          </a:p>
          <a:p>
            <a:r>
              <a:rPr lang="en-US" sz="2600" dirty="0">
                <a:latin typeface="Roboto" panose="02000000000000000000" pitchFamily="2" charset="0"/>
                <a:ea typeface="Roboto" panose="02000000000000000000" pitchFamily="2" charset="0"/>
              </a:rPr>
              <a:t>Equipment – $30,715, Additional payment for 2021 Freightliner, replace radios and equipment rental</a:t>
            </a:r>
          </a:p>
          <a:p>
            <a:pPr marL="0" indent="0">
              <a:buNone/>
            </a:pPr>
            <a:endParaRPr lang="en-US" dirty="0"/>
          </a:p>
        </p:txBody>
      </p:sp>
      <p:sp>
        <p:nvSpPr>
          <p:cNvPr id="2" name="Slide Number Placeholder 1">
            <a:extLst>
              <a:ext uri="{FF2B5EF4-FFF2-40B4-BE49-F238E27FC236}">
                <a16:creationId xmlns:a16="http://schemas.microsoft.com/office/drawing/2014/main" id="{08E9D176-FC87-4189-93F7-B6DEE7622E78}"/>
              </a:ext>
            </a:extLst>
          </p:cNvPr>
          <p:cNvSpPr>
            <a:spLocks noGrp="1"/>
          </p:cNvSpPr>
          <p:nvPr>
            <p:ph type="sldNum" sz="quarter" idx="12"/>
          </p:nvPr>
        </p:nvSpPr>
        <p:spPr/>
        <p:txBody>
          <a:bodyPr/>
          <a:lstStyle/>
          <a:p>
            <a:fld id="{A3E499FB-1ECE-44FA-BEE7-1DDE779D0F8B}" type="slidenum">
              <a:rPr lang="en-US" smtClean="0"/>
              <a:t>7</a:t>
            </a:fld>
            <a:endParaRPr lang="en-US"/>
          </a:p>
        </p:txBody>
      </p:sp>
    </p:spTree>
    <p:extLst>
      <p:ext uri="{BB962C8B-B14F-4D97-AF65-F5344CB8AC3E}">
        <p14:creationId xmlns:p14="http://schemas.microsoft.com/office/powerpoint/2010/main" val="37072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D5972-297F-43CC-9A14-9E3CCB331FB0}"/>
              </a:ext>
            </a:extLst>
          </p:cNvPr>
          <p:cNvSpPr>
            <a:spLocks noGrp="1"/>
          </p:cNvSpPr>
          <p:nvPr>
            <p:ph type="title"/>
          </p:nvPr>
        </p:nvSpPr>
        <p:spPr/>
        <p:txBody>
          <a:bodyPr>
            <a:normAutofit/>
          </a:bodyPr>
          <a:lstStyle/>
          <a:p>
            <a:r>
              <a:rPr lang="en-US" sz="2800" dirty="0">
                <a:latin typeface="Roboto" panose="02000000000000000000" pitchFamily="2" charset="0"/>
                <a:ea typeface="Roboto" panose="02000000000000000000" pitchFamily="2" charset="0"/>
              </a:rPr>
              <a:t>More Good News</a:t>
            </a:r>
          </a:p>
        </p:txBody>
      </p:sp>
      <p:sp>
        <p:nvSpPr>
          <p:cNvPr id="3" name="Content Placeholder 2">
            <a:extLst>
              <a:ext uri="{FF2B5EF4-FFF2-40B4-BE49-F238E27FC236}">
                <a16:creationId xmlns:a16="http://schemas.microsoft.com/office/drawing/2014/main" id="{556A67AF-1DA3-4377-BB17-9697956C8C41}"/>
              </a:ext>
            </a:extLst>
          </p:cNvPr>
          <p:cNvSpPr>
            <a:spLocks noGrp="1"/>
          </p:cNvSpPr>
          <p:nvPr>
            <p:ph idx="1"/>
          </p:nvPr>
        </p:nvSpPr>
        <p:spPr/>
        <p:txBody>
          <a:bodyPr>
            <a:normAutofit/>
          </a:bodyPr>
          <a:lstStyle/>
          <a:p>
            <a:pPr marL="114300" indent="0">
              <a:buNone/>
            </a:pPr>
            <a:r>
              <a:rPr lang="en-US" sz="2400" dirty="0">
                <a:latin typeface="Roboto" panose="02000000000000000000" pitchFamily="2" charset="0"/>
                <a:ea typeface="Roboto" panose="02000000000000000000" pitchFamily="2" charset="0"/>
              </a:rPr>
              <a:t>1</a:t>
            </a:r>
            <a:r>
              <a:rPr lang="en-US" sz="1800" dirty="0">
                <a:latin typeface="Roboto" panose="02000000000000000000" pitchFamily="2" charset="0"/>
                <a:ea typeface="Roboto" panose="02000000000000000000" pitchFamily="2" charset="0"/>
              </a:rPr>
              <a:t>.)  2022 HIGHWAY RECONSTRUCTION BOND – Final payment </a:t>
            </a:r>
          </a:p>
          <a:p>
            <a:pPr marL="114300" indent="0">
              <a:buNone/>
            </a:pPr>
            <a:r>
              <a:rPr lang="en-US" sz="1800" dirty="0">
                <a:latin typeface="Roboto" panose="02000000000000000000" pitchFamily="2" charset="0"/>
                <a:ea typeface="Roboto" panose="02000000000000000000" pitchFamily="2" charset="0"/>
              </a:rPr>
              <a:t> </a:t>
            </a:r>
          </a:p>
          <a:p>
            <a:pPr marL="114300" indent="0">
              <a:buNone/>
            </a:pPr>
            <a:r>
              <a:rPr lang="en-US" sz="1800" dirty="0">
                <a:latin typeface="Roboto" panose="02000000000000000000" pitchFamily="2" charset="0"/>
                <a:ea typeface="Roboto" panose="02000000000000000000" pitchFamily="2" charset="0"/>
              </a:rPr>
              <a:t>2.)  2022 STATE AND LOCAL FISCAL RECOVERY FUNDS (SLFRF) A PART OF THE </a:t>
            </a:r>
            <a:r>
              <a:rPr lang="en-US" sz="1800" b="1" dirty="0">
                <a:latin typeface="Roboto" panose="02000000000000000000" pitchFamily="2" charset="0"/>
                <a:ea typeface="Roboto" panose="02000000000000000000" pitchFamily="2" charset="0"/>
              </a:rPr>
              <a:t>AMERICAN RESCUE PLAN FUNDS of $318,476 </a:t>
            </a:r>
            <a:r>
              <a:rPr lang="en-US" sz="1800" dirty="0">
                <a:latin typeface="Roboto" panose="02000000000000000000" pitchFamily="2" charset="0"/>
                <a:ea typeface="Roboto" panose="02000000000000000000" pitchFamily="2" charset="0"/>
              </a:rPr>
              <a:t>to Strafford.</a:t>
            </a:r>
          </a:p>
          <a:p>
            <a:pPr lvl="1"/>
            <a:r>
              <a:rPr lang="en-US" sz="1800" dirty="0">
                <a:latin typeface="Roboto" panose="02000000000000000000" pitchFamily="2" charset="0"/>
                <a:ea typeface="Roboto" panose="02000000000000000000" pitchFamily="2" charset="0"/>
              </a:rPr>
              <a:t>Plans for spending by 2024</a:t>
            </a:r>
          </a:p>
          <a:p>
            <a:pPr lvl="1"/>
            <a:r>
              <a:rPr lang="en-US" sz="1800" dirty="0">
                <a:latin typeface="Roboto" panose="02000000000000000000" pitchFamily="2" charset="0"/>
                <a:ea typeface="Roboto" panose="02000000000000000000" pitchFamily="2" charset="0"/>
              </a:rPr>
              <a:t>Must be spent by 2026</a:t>
            </a:r>
          </a:p>
          <a:p>
            <a:pPr lvl="1"/>
            <a:r>
              <a:rPr lang="en-US" sz="1800" dirty="0">
                <a:latin typeface="Roboto" panose="02000000000000000000" pitchFamily="2" charset="0"/>
                <a:ea typeface="Roboto" panose="02000000000000000000" pitchFamily="2" charset="0"/>
              </a:rPr>
              <a:t>Selectboard will be holding meetings with community</a:t>
            </a:r>
          </a:p>
          <a:p>
            <a:pPr lvl="1"/>
            <a:r>
              <a:rPr lang="en-US" sz="1800" dirty="0">
                <a:latin typeface="Roboto" panose="02000000000000000000" pitchFamily="2" charset="0"/>
                <a:ea typeface="Roboto" panose="02000000000000000000" pitchFamily="2" charset="0"/>
              </a:rPr>
              <a:t>How do we use within the guidelines</a:t>
            </a:r>
          </a:p>
        </p:txBody>
      </p:sp>
      <p:sp>
        <p:nvSpPr>
          <p:cNvPr id="4" name="Slide Number Placeholder 3">
            <a:extLst>
              <a:ext uri="{FF2B5EF4-FFF2-40B4-BE49-F238E27FC236}">
                <a16:creationId xmlns:a16="http://schemas.microsoft.com/office/drawing/2014/main" id="{7FB34353-C67C-4644-8F87-B53D952EF112}"/>
              </a:ext>
            </a:extLst>
          </p:cNvPr>
          <p:cNvSpPr>
            <a:spLocks noGrp="1"/>
          </p:cNvSpPr>
          <p:nvPr>
            <p:ph type="sldNum" sz="quarter" idx="12"/>
          </p:nvPr>
        </p:nvSpPr>
        <p:spPr/>
        <p:txBody>
          <a:bodyPr/>
          <a:lstStyle/>
          <a:p>
            <a:fld id="{A3E499FB-1ECE-44FA-BEE7-1DDE779D0F8B}" type="slidenum">
              <a:rPr lang="en-US" smtClean="0"/>
              <a:t>8</a:t>
            </a:fld>
            <a:endParaRPr lang="en-US"/>
          </a:p>
        </p:txBody>
      </p:sp>
    </p:spTree>
    <p:extLst>
      <p:ext uri="{BB962C8B-B14F-4D97-AF65-F5344CB8AC3E}">
        <p14:creationId xmlns:p14="http://schemas.microsoft.com/office/powerpoint/2010/main" val="340708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2159D4-91BA-4DAE-B842-C5DA8AFF2697}"/>
              </a:ext>
            </a:extLst>
          </p:cNvPr>
          <p:cNvSpPr>
            <a:spLocks noGrp="1"/>
          </p:cNvSpPr>
          <p:nvPr>
            <p:ph idx="1"/>
          </p:nvPr>
        </p:nvSpPr>
        <p:spPr>
          <a:xfrm>
            <a:off x="838200" y="1139824"/>
            <a:ext cx="10515600" cy="4533611"/>
          </a:xfrm>
        </p:spPr>
        <p:txBody>
          <a:bodyPr>
            <a:normAutofit fontScale="92500" lnSpcReduction="10000"/>
          </a:bodyPr>
          <a:lstStyle/>
          <a:p>
            <a:pPr marL="0" marR="0" indent="0">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Article 3:</a:t>
            </a:r>
            <a:r>
              <a:rPr lang="en-US" dirty="0">
                <a:latin typeface="Calibri" panose="020F0502020204030204" pitchFamily="34" charset="0"/>
                <a:ea typeface="Calibri" panose="020F0502020204030204" pitchFamily="34" charset="0"/>
                <a:cs typeface="Times New Roman" panose="02020603050405020304" pitchFamily="18" charset="0"/>
              </a:rPr>
              <a:t>   Shall the town authorize the Selectboard to spend unanticipated funds from sources other than the property tax for Town purposes?</a:t>
            </a:r>
          </a:p>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Article 4:</a:t>
            </a:r>
            <a:r>
              <a:rPr lang="en-US" dirty="0">
                <a:latin typeface="Calibri" panose="020F0502020204030204" pitchFamily="34" charset="0"/>
                <a:ea typeface="Calibri" panose="020F0502020204030204" pitchFamily="34" charset="0"/>
                <a:cs typeface="Times New Roman" panose="02020603050405020304" pitchFamily="18" charset="0"/>
              </a:rPr>
              <a:t>  Shall the town collect taxes in two installments, as follows: one half of the total tax bill is due at the Town Office by or before 4:30 pm on Wednesday, September 7, 2022; the balance of the tax bill is due at the Town Office by or before 4:30 pm on Wednesday, December 7, 2022?  Mailed payments must bear an official US Postal Service postmark dated prior to the respective due dates.  Postage machine dates are not acceptable.  Late taxpayers are charged at a rate of 1% per month for the first 3 months, and at a rate of 1.5% per month for each month thereafter.  After a 7-day grace period ending December 14, 2022, and additional 8% collection fee will be charged on delinquent taxes. </a:t>
            </a:r>
          </a:p>
          <a:p>
            <a:endParaRPr lang="en-US" dirty="0"/>
          </a:p>
        </p:txBody>
      </p:sp>
      <p:sp>
        <p:nvSpPr>
          <p:cNvPr id="4" name="Slide Number Placeholder 3">
            <a:extLst>
              <a:ext uri="{FF2B5EF4-FFF2-40B4-BE49-F238E27FC236}">
                <a16:creationId xmlns:a16="http://schemas.microsoft.com/office/drawing/2014/main" id="{30CD0A7A-2827-414C-829B-9484B99F7CE3}"/>
              </a:ext>
            </a:extLst>
          </p:cNvPr>
          <p:cNvSpPr>
            <a:spLocks noGrp="1"/>
          </p:cNvSpPr>
          <p:nvPr>
            <p:ph type="sldNum" sz="quarter" idx="12"/>
          </p:nvPr>
        </p:nvSpPr>
        <p:spPr/>
        <p:txBody>
          <a:bodyPr/>
          <a:lstStyle/>
          <a:p>
            <a:fld id="{A3E499FB-1ECE-44FA-BEE7-1DDE779D0F8B}" type="slidenum">
              <a:rPr lang="en-US" smtClean="0"/>
              <a:t>9</a:t>
            </a:fld>
            <a:endParaRPr lang="en-US"/>
          </a:p>
        </p:txBody>
      </p:sp>
    </p:spTree>
    <p:extLst>
      <p:ext uri="{BB962C8B-B14F-4D97-AF65-F5344CB8AC3E}">
        <p14:creationId xmlns:p14="http://schemas.microsoft.com/office/powerpoint/2010/main" val="1941163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43C40091C1DC4991CE2C3CFE160162" ma:contentTypeVersion="7" ma:contentTypeDescription="Create a new document." ma:contentTypeScope="" ma:versionID="e1a18392410554613cf1c859ddeb27a0">
  <xsd:schema xmlns:xsd="http://www.w3.org/2001/XMLSchema" xmlns:xs="http://www.w3.org/2001/XMLSchema" xmlns:p="http://schemas.microsoft.com/office/2006/metadata/properties" xmlns:ns3="5e9682f1-4781-4a15-b388-d9413d633bca" targetNamespace="http://schemas.microsoft.com/office/2006/metadata/properties" ma:root="true" ma:fieldsID="30214260a98ced8a0c9e2c7cf288b187" ns3:_="">
    <xsd:import namespace="5e9682f1-4781-4a15-b388-d9413d633bc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9682f1-4781-4a15-b388-d9413d633b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44DAAA-C711-425A-8625-86CC49C0A25E}">
  <ds:schemaRefs>
    <ds:schemaRef ds:uri="http://schemas.microsoft.com/sharepoint/v3/contenttype/forms"/>
  </ds:schemaRefs>
</ds:datastoreItem>
</file>

<file path=customXml/itemProps2.xml><?xml version="1.0" encoding="utf-8"?>
<ds:datastoreItem xmlns:ds="http://schemas.openxmlformats.org/officeDocument/2006/customXml" ds:itemID="{D1384062-2AE0-4D60-A8A6-492E6BFAA3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9682f1-4781-4a15-b388-d9413d633b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62346C-F221-4163-9024-EB366180602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e9682f1-4781-4a15-b388-d9413d633b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1521</TotalTime>
  <Words>1138</Words>
  <Application>Microsoft Office PowerPoint</Application>
  <PresentationFormat>Widescreen</PresentationFormat>
  <Paragraphs>143</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Roboto</vt:lpstr>
      <vt:lpstr>Office Theme</vt:lpstr>
      <vt:lpstr>Worksheet</vt:lpstr>
      <vt:lpstr>Informational Hearing  Strafford Town Meeting </vt:lpstr>
      <vt:lpstr>Election of Officers </vt:lpstr>
      <vt:lpstr>PowerPoint Presentation</vt:lpstr>
      <vt:lpstr>2022 General Fund Budget Highlights</vt:lpstr>
      <vt:lpstr>2022 General Fund Budget Highlights</vt:lpstr>
      <vt:lpstr>2022 Highway Fund Budget Highlights</vt:lpstr>
      <vt:lpstr>2022 Highway Fund Budget Highlights</vt:lpstr>
      <vt:lpstr>More Good News</vt:lpstr>
      <vt:lpstr>PowerPoint Presentation</vt:lpstr>
      <vt:lpstr>PowerPoint Presentation</vt:lpstr>
      <vt:lpstr>Article 9:  Shall the voters authorize the selectboard to purchase 7 Justin Morrill Mem Highway (the Tilles property) for $300,000, contingent on a feasibility study determining that the site is suitable for the town office? </vt:lpstr>
      <vt:lpstr>Rationale</vt:lpstr>
      <vt:lpstr>What is the plan?</vt:lpstr>
      <vt:lpstr>How we would pay for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Hearing  Strafford Town Meeting</dc:title>
  <dc:creator>Mary Linehan</dc:creator>
  <cp:lastModifiedBy>Toni M. Pippy</cp:lastModifiedBy>
  <cp:revision>7</cp:revision>
  <cp:lastPrinted>2022-02-18T23:36:56Z</cp:lastPrinted>
  <dcterms:created xsi:type="dcterms:W3CDTF">2022-02-16T16:21:16Z</dcterms:created>
  <dcterms:modified xsi:type="dcterms:W3CDTF">2022-02-18T23:37:14Z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0x0101005543C40091C1DC4991CE2C3CFE160162</vt:lpwstr>
  </property>
</Properties>
</file>